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67" r:id="rId3"/>
    <p:sldId id="287" r:id="rId4"/>
    <p:sldId id="317" r:id="rId5"/>
    <p:sldId id="316" r:id="rId6"/>
    <p:sldId id="294" r:id="rId7"/>
    <p:sldId id="257" r:id="rId8"/>
    <p:sldId id="315" r:id="rId9"/>
    <p:sldId id="318" r:id="rId10"/>
    <p:sldId id="265" r:id="rId11"/>
    <p:sldId id="288" r:id="rId12"/>
    <p:sldId id="266" r:id="rId13"/>
    <p:sldId id="273" r:id="rId14"/>
    <p:sldId id="280" r:id="rId15"/>
    <p:sldId id="269" r:id="rId16"/>
    <p:sldId id="281" r:id="rId17"/>
    <p:sldId id="319" r:id="rId18"/>
    <p:sldId id="312" r:id="rId19"/>
    <p:sldId id="314" r:id="rId20"/>
    <p:sldId id="283" r:id="rId21"/>
    <p:sldId id="277" r:id="rId22"/>
    <p:sldId id="293" r:id="rId23"/>
    <p:sldId id="260" r:id="rId24"/>
    <p:sldId id="258" r:id="rId25"/>
    <p:sldId id="264" r:id="rId26"/>
    <p:sldId id="320" r:id="rId27"/>
    <p:sldId id="276" r:id="rId28"/>
    <p:sldId id="291" r:id="rId29"/>
    <p:sldId id="296" r:id="rId30"/>
    <p:sldId id="308" r:id="rId31"/>
    <p:sldId id="298" r:id="rId32"/>
    <p:sldId id="299" r:id="rId33"/>
    <p:sldId id="302" r:id="rId34"/>
    <p:sldId id="304" r:id="rId35"/>
    <p:sldId id="305"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3" autoAdjust="0"/>
    <p:restoredTop sz="94660"/>
  </p:normalViewPr>
  <p:slideViewPr>
    <p:cSldViewPr snapToGrid="0">
      <p:cViewPr varScale="1">
        <p:scale>
          <a:sx n="104" d="100"/>
          <a:sy n="104" d="100"/>
        </p:scale>
        <p:origin x="132" y="2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t-EE" smtClean="0"/>
              <a:t>WoS (ETIS 1.1) artikleid</a:t>
            </a:r>
            <a:r>
              <a:rPr lang="et-EE" baseline="0" smtClean="0"/>
              <a:t> kollektsioonide baasil</a:t>
            </a:r>
            <a:r>
              <a:rPr lang="et-EE" smtClean="0"/>
              <a:t> (2015)</a:t>
            </a:r>
            <a:endParaRPr lang="en-US"/>
          </a:p>
        </c:rich>
      </c:tx>
      <c:layout>
        <c:manualLayout>
          <c:xMode val="edge"/>
          <c:yMode val="edge"/>
          <c:x val="0.12778157991379158"/>
          <c:y val="0.1045067276568001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093099922214365E-2"/>
          <c:y val="0.28955458741942564"/>
          <c:w val="0.61162687301917085"/>
          <c:h val="0.63909705275733553"/>
        </c:manualLayout>
      </c:layout>
      <c:pieChart>
        <c:varyColors val="1"/>
        <c:ser>
          <c:idx val="0"/>
          <c:order val="0"/>
          <c:tx>
            <c:strRef>
              <c:f>Sheet1!$B$1</c:f>
              <c:strCache>
                <c:ptCount val="1"/>
                <c:pt idx="0">
                  <c:v>WoS artikleid</c:v>
                </c:pt>
              </c:strCache>
            </c:strRef>
          </c:tx>
          <c:dPt>
            <c:idx val="0"/>
            <c:bubble3D val="0"/>
            <c:spPr>
              <a:solidFill>
                <a:schemeClr val="accent1"/>
              </a:solidFill>
              <a:ln w="19050">
                <a:solidFill>
                  <a:schemeClr val="lt1"/>
                </a:solidFill>
              </a:ln>
              <a:effectLst/>
            </c:spPr>
          </c:dPt>
          <c:dPt>
            <c:idx val="1"/>
            <c:bubble3D val="0"/>
            <c:explosion val="12"/>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8.5624710514126914E-2"/>
                  <c:y val="0.10494059528356563"/>
                </c:manualLayout>
              </c:layout>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0.18533088235294118"/>
                  <c:y val="-0.12612925035931477"/>
                </c:manualLayout>
              </c:layout>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0.15562606144820129"/>
                  <c:y val="6.3757170782871783E-2"/>
                </c:manualLayout>
              </c:layou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botaanika</c:v>
                </c:pt>
                <c:pt idx="1">
                  <c:v>geoloogia</c:v>
                </c:pt>
                <c:pt idx="2">
                  <c:v>mikrobioloogia</c:v>
                </c:pt>
                <c:pt idx="3">
                  <c:v>mükoloogia</c:v>
                </c:pt>
                <c:pt idx="4">
                  <c:v>zooloogia</c:v>
                </c:pt>
              </c:strCache>
            </c:strRef>
          </c:cat>
          <c:val>
            <c:numRef>
              <c:f>Sheet1!$B$2:$B$6</c:f>
              <c:numCache>
                <c:formatCode>General</c:formatCode>
                <c:ptCount val="5"/>
                <c:pt idx="0">
                  <c:v>13</c:v>
                </c:pt>
                <c:pt idx="1">
                  <c:v>51</c:v>
                </c:pt>
                <c:pt idx="2">
                  <c:v>17</c:v>
                </c:pt>
                <c:pt idx="3">
                  <c:v>19</c:v>
                </c:pt>
                <c:pt idx="4">
                  <c:v>11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3532193415699643"/>
          <c:y val="0.4073397177756034"/>
          <c:w val="0.25332385813823372"/>
          <c:h val="0.370148361356293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t-EE" smtClean="0"/>
              <a:t>partnerid</a:t>
            </a:r>
          </a:p>
          <a:p>
            <a:pPr algn="l">
              <a:defRPr/>
            </a:pPr>
            <a:r>
              <a:rPr lang="en-US" smtClean="0"/>
              <a:t>tuh €</a:t>
            </a:r>
            <a:r>
              <a:rPr lang="et-EE" smtClean="0"/>
              <a:t> (2015 seis)</a:t>
            </a:r>
            <a:endParaRPr lang="en-US"/>
          </a:p>
        </c:rich>
      </c:tx>
      <c:layout>
        <c:manualLayout>
          <c:xMode val="edge"/>
          <c:yMode val="edge"/>
          <c:x val="0.60292882507333645"/>
          <c:y val="8.5671988232704915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8643662189285164E-2"/>
          <c:y val="0.10338183067571695"/>
          <c:w val="0.48777211672070403"/>
          <c:h val="0.80035339885145373"/>
        </c:manualLayout>
      </c:layout>
      <c:pieChart>
        <c:varyColors val="1"/>
        <c:ser>
          <c:idx val="0"/>
          <c:order val="0"/>
          <c:tx>
            <c:strRef>
              <c:f>Sheet1!$B$1</c:f>
              <c:strCache>
                <c:ptCount val="1"/>
                <c:pt idx="0">
                  <c:v>NATARC eelarve, tuh €</c:v>
                </c:pt>
              </c:strCache>
            </c:strRef>
          </c:tx>
          <c:dPt>
            <c:idx val="0"/>
            <c:bubble3D val="0"/>
            <c:spPr>
              <a:solidFill>
                <a:schemeClr val="accent1"/>
              </a:solidFill>
              <a:ln w="19050">
                <a:solidFill>
                  <a:schemeClr val="lt1"/>
                </a:solidFill>
              </a:ln>
              <a:effectLst/>
            </c:spPr>
          </c:dPt>
          <c:dPt>
            <c:idx val="1"/>
            <c:bubble3D val="0"/>
            <c:explosion val="19"/>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Lbls>
            <c:dLbl>
              <c:idx val="0"/>
              <c:layout>
                <c:manualLayout>
                  <c:x val="-0.22778149232885378"/>
                  <c:y val="1.1544058163547501E-2"/>
                </c:manualLayout>
              </c:layout>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4.0429932671459543E-2"/>
                  <c:y val="5.2082600800029785E-2"/>
                </c:manualLayout>
              </c:layou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Sheet1!$A$2:$A$7</c:f>
              <c:strCache>
                <c:ptCount val="6"/>
                <c:pt idx="0">
                  <c:v>TÜ</c:v>
                </c:pt>
                <c:pt idx="1">
                  <c:v>TTÜ</c:v>
                </c:pt>
                <c:pt idx="2">
                  <c:v>EMÜ</c:v>
                </c:pt>
                <c:pt idx="3">
                  <c:v>TLÜ</c:v>
                </c:pt>
                <c:pt idx="4">
                  <c:v>ELM</c:v>
                </c:pt>
                <c:pt idx="5">
                  <c:v>KKA</c:v>
                </c:pt>
              </c:strCache>
            </c:strRef>
          </c:cat>
          <c:val>
            <c:numRef>
              <c:f>Sheet1!$B$2:$B$7</c:f>
              <c:numCache>
                <c:formatCode>General</c:formatCode>
                <c:ptCount val="6"/>
                <c:pt idx="0">
                  <c:v>1131</c:v>
                </c:pt>
                <c:pt idx="1">
                  <c:v>531</c:v>
                </c:pt>
                <c:pt idx="2">
                  <c:v>333</c:v>
                </c:pt>
                <c:pt idx="3">
                  <c:v>96</c:v>
                </c:pt>
                <c:pt idx="4">
                  <c:v>135</c:v>
                </c:pt>
                <c:pt idx="5">
                  <c:v>135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7665740311872771"/>
          <c:y val="0.30876039652871134"/>
          <c:w val="0.15305774278215223"/>
          <c:h val="0.56064181600775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r>
              <a:rPr lang="et-EE" smtClean="0"/>
              <a:t>kuluread</a:t>
            </a:r>
            <a:r>
              <a:rPr lang="en-US" smtClean="0"/>
              <a:t> </a:t>
            </a:r>
            <a:endParaRPr lang="et-EE" smtClean="0"/>
          </a:p>
          <a:p>
            <a:pPr algn="l">
              <a:defRPr/>
            </a:pPr>
            <a:r>
              <a:rPr lang="en-US" smtClean="0"/>
              <a:t>tuh €</a:t>
            </a:r>
            <a:r>
              <a:rPr lang="et-EE" smtClean="0"/>
              <a:t> (2015 seis)</a:t>
            </a:r>
            <a:endParaRPr lang="en-US"/>
          </a:p>
        </c:rich>
      </c:tx>
      <c:layout>
        <c:manualLayout>
          <c:xMode val="edge"/>
          <c:yMode val="edge"/>
          <c:x val="0.61241845110032833"/>
          <c:y val="4.2760012479180258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423633809762034E-2"/>
          <c:y val="5.5515420170719573E-2"/>
          <c:w val="0.52045512905110181"/>
          <c:h val="0.8920605584507586"/>
        </c:manualLayout>
      </c:layout>
      <c:pieChart>
        <c:varyColors val="1"/>
        <c:ser>
          <c:idx val="0"/>
          <c:order val="0"/>
          <c:tx>
            <c:strRef>
              <c:f>Sheet1!$B$1</c:f>
              <c:strCache>
                <c:ptCount val="1"/>
                <c:pt idx="0">
                  <c:v>NATARC eelarve, tuh €</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22778149232885378"/>
                  <c:y val="1.1544058163547501E-2"/>
                </c:manualLayout>
              </c:layout>
              <c:showLegendKey val="0"/>
              <c:showVal val="1"/>
              <c:showCatName val="0"/>
              <c:showSerName val="0"/>
              <c:showPercent val="1"/>
              <c:showBubbleSize val="0"/>
              <c:extLst>
                <c:ext xmlns:c15="http://schemas.microsoft.com/office/drawing/2012/chart" uri="{CE6537A1-D6FC-4f65-9D91-7224C49458BB}">
                  <c15:layout/>
                </c:ext>
              </c:extLst>
            </c:dLbl>
            <c:dLbl>
              <c:idx val="3"/>
              <c:layout>
                <c:manualLayout>
                  <c:x val="4.0429932671459543E-2"/>
                  <c:y val="5.2082600800029785E-2"/>
                </c:manualLayout>
              </c:layout>
              <c:showLegendKey val="0"/>
              <c:showVal val="1"/>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tööjõukulu</c:v>
                </c:pt>
                <c:pt idx="1">
                  <c:v>aparatuur</c:v>
                </c:pt>
                <c:pt idx="2">
                  <c:v>ehitus</c:v>
                </c:pt>
                <c:pt idx="3">
                  <c:v>muu</c:v>
                </c:pt>
              </c:strCache>
            </c:strRef>
          </c:cat>
          <c:val>
            <c:numRef>
              <c:f>Sheet1!$B$2:$B$5</c:f>
              <c:numCache>
                <c:formatCode>General</c:formatCode>
                <c:ptCount val="4"/>
                <c:pt idx="0">
                  <c:v>759</c:v>
                </c:pt>
                <c:pt idx="1">
                  <c:v>972</c:v>
                </c:pt>
                <c:pt idx="2">
                  <c:v>490</c:v>
                </c:pt>
                <c:pt idx="3">
                  <c:v>140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9932663652797358"/>
          <c:y val="0.32149144648706279"/>
          <c:w val="0.19798911692401183"/>
          <c:h val="0.51270366759484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5996A-DBEA-49CC-826C-9E74A6884ECD}" type="datetimeFigureOut">
              <a:rPr lang="en-US" smtClean="0"/>
              <a:t>12/9/2015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E8933-1549-43FE-A801-D43C74D48064}" type="slidenum">
              <a:rPr lang="en-US" smtClean="0"/>
              <a:t>‹#›</a:t>
            </a:fld>
            <a:endParaRPr lang="en-US"/>
          </a:p>
        </p:txBody>
      </p:sp>
    </p:spTree>
    <p:extLst>
      <p:ext uri="{BB962C8B-B14F-4D97-AF65-F5344CB8AC3E}">
        <p14:creationId xmlns:p14="http://schemas.microsoft.com/office/powerpoint/2010/main" val="3793295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C6A8FF-8AD2-4A51-B4D7-E02CBF8C810E}" type="slidenum">
              <a:rPr lang="en-US" altLang="en-US" sz="1200"/>
              <a:pPr/>
              <a:t>16</a:t>
            </a:fld>
            <a:endParaRPr lang="en-US" altLang="en-US" sz="1200"/>
          </a:p>
        </p:txBody>
      </p:sp>
      <p:sp>
        <p:nvSpPr>
          <p:cNvPr id="8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3078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FE5223-3B55-4AAB-9206-503D48F785CD}" type="slidenum">
              <a:rPr lang="en-US" altLang="en-US" sz="1200"/>
              <a:pPr/>
              <a:t>20</a:t>
            </a:fld>
            <a:endParaRPr lang="en-US" altLang="en-US" sz="1200"/>
          </a:p>
        </p:txBody>
      </p:sp>
      <p:sp>
        <p:nvSpPr>
          <p:cNvPr id="8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51820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99F984-E6C9-4271-8A07-E483F7E7CBA4}"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1490358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9F984-E6C9-4271-8A07-E483F7E7CBA4}"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2644396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9F984-E6C9-4271-8A07-E483F7E7CBA4}"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160755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9F984-E6C9-4271-8A07-E483F7E7CBA4}"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81567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99F984-E6C9-4271-8A07-E483F7E7CBA4}" type="datetimeFigureOut">
              <a:rPr lang="en-US" smtClean="0"/>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95610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99F984-E6C9-4271-8A07-E483F7E7CBA4}" type="datetimeFigureOut">
              <a:rPr lang="en-US" smtClean="0"/>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186500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C0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99F984-E6C9-4271-8A07-E483F7E7CBA4}" type="datetimeFigureOut">
              <a:rPr lang="en-US" smtClean="0"/>
              <a:t>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26511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99F984-E6C9-4271-8A07-E483F7E7CBA4}" type="datetimeFigureOut">
              <a:rPr lang="en-US" smtClean="0"/>
              <a:t>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184133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99F984-E6C9-4271-8A07-E483F7E7CBA4}" type="datetimeFigureOut">
              <a:rPr lang="en-US" smtClean="0"/>
              <a:t>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298488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9F984-E6C9-4271-8A07-E483F7E7CBA4}" type="datetimeFigureOut">
              <a:rPr lang="en-US" smtClean="0"/>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803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9F984-E6C9-4271-8A07-E483F7E7CBA4}" type="datetimeFigureOut">
              <a:rPr lang="en-US" smtClean="0"/>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2AF16-1EF3-49B1-8C93-C1DD84A6959F}" type="slidenum">
              <a:rPr lang="en-US" smtClean="0"/>
              <a:t>‹#›</a:t>
            </a:fld>
            <a:endParaRPr lang="en-US"/>
          </a:p>
        </p:txBody>
      </p:sp>
    </p:spTree>
    <p:extLst>
      <p:ext uri="{BB962C8B-B14F-4D97-AF65-F5344CB8AC3E}">
        <p14:creationId xmlns:p14="http://schemas.microsoft.com/office/powerpoint/2010/main" val="245619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99F984-E6C9-4271-8A07-E483F7E7CBA4}" type="datetimeFigureOut">
              <a:rPr lang="en-US" smtClean="0"/>
              <a:t>12/9/2015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42AF16-1EF3-49B1-8C93-C1DD84A6959F}" type="slidenum">
              <a:rPr lang="en-US" smtClean="0"/>
              <a:t>‹#›</a:t>
            </a:fld>
            <a:endParaRPr lang="en-US"/>
          </a:p>
        </p:txBody>
      </p:sp>
    </p:spTree>
    <p:extLst>
      <p:ext uri="{BB962C8B-B14F-4D97-AF65-F5344CB8AC3E}">
        <p14:creationId xmlns:p14="http://schemas.microsoft.com/office/powerpoint/2010/main" val="37338612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hyperlink" Target="https://api.geokogud.info/" TargetMode="External"/><Relationship Id="rId13" Type="http://schemas.openxmlformats.org/officeDocument/2006/relationships/image" Target="../media/image37.png"/><Relationship Id="rId3" Type="http://schemas.openxmlformats.org/officeDocument/2006/relationships/hyperlink" Target="http://geokogud.info/" TargetMode="External"/><Relationship Id="rId7" Type="http://schemas.openxmlformats.org/officeDocument/2006/relationships/hyperlink" Target="http://ermas.geokogud.info/" TargetMode="External"/><Relationship Id="rId12" Type="http://schemas.openxmlformats.org/officeDocument/2006/relationships/image" Target="../media/image36.png"/><Relationship Id="rId2" Type="http://schemas.openxmlformats.org/officeDocument/2006/relationships/hyperlink" Target="http://plutof.ut.ee/" TargetMode="External"/><Relationship Id="rId1" Type="http://schemas.openxmlformats.org/officeDocument/2006/relationships/slideLayout" Target="../slideLayouts/slideLayout2.xml"/><Relationship Id="rId6" Type="http://schemas.openxmlformats.org/officeDocument/2006/relationships/hyperlink" Target="http://fossiilid.info/" TargetMode="External"/><Relationship Id="rId11" Type="http://schemas.openxmlformats.org/officeDocument/2006/relationships/image" Target="../media/image35.jpg"/><Relationship Id="rId5" Type="http://schemas.openxmlformats.org/officeDocument/2006/relationships/hyperlink" Target="http://api.geokogud.info/" TargetMode="External"/><Relationship Id="rId10" Type="http://schemas.openxmlformats.org/officeDocument/2006/relationships/image" Target="../media/image34.png"/><Relationship Id="rId4" Type="http://schemas.openxmlformats.org/officeDocument/2006/relationships/hyperlink" Target="https://sarv.geokogud.info/" TargetMode="External"/><Relationship Id="rId9" Type="http://schemas.openxmlformats.org/officeDocument/2006/relationships/hyperlink" Target="http://geokogud.info/flog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eg"/><Relationship Id="rId10" Type="http://schemas.openxmlformats.org/officeDocument/2006/relationships/image" Target="../media/image44.jpg"/><Relationship Id="rId4" Type="http://schemas.openxmlformats.org/officeDocument/2006/relationships/image" Target="../media/image39.jp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hyperlink" Target="http://geocase.eu/" TargetMode="External"/><Relationship Id="rId2" Type="http://schemas.openxmlformats.org/officeDocument/2006/relationships/hyperlink" Target="http://gbif.org/"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hyperlink" Target="http://datacite.org/" TargetMode="External"/><Relationship Id="rId4" Type="http://schemas.openxmlformats.org/officeDocument/2006/relationships/hyperlink" Target="http://datacite.ut.e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doi.org/10.15152/GEO.4" TargetMode="External"/><Relationship Id="rId2" Type="http://schemas.openxmlformats.org/officeDocument/2006/relationships/hyperlink" Target="http://doi.org/10.3176/earth.2014.31" TargetMode="Externa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hyperlink" Target="http://search.datacite.org/ui"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hyperlink" Target="http://plutof.ut.ee/" TargetMode="External"/><Relationship Id="rId5" Type="http://schemas.openxmlformats.org/officeDocument/2006/relationships/hyperlink" Target="http://geokogud.info/" TargetMode="External"/><Relationship Id="rId10" Type="http://schemas.openxmlformats.org/officeDocument/2006/relationships/image" Target="../media/image36.png"/><Relationship Id="rId4" Type="http://schemas.openxmlformats.org/officeDocument/2006/relationships/hyperlink" Target="http://fossiilid.info/" TargetMode="Externa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researchinestonia.eu/2015/10/estonia-creating-virtual-museum-natural-history/"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natarc.ut.ee/"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openscience.fi/open-science-and-research-roadmap-2014-2017" TargetMode="External"/><Relationship Id="rId2" Type="http://schemas.openxmlformats.org/officeDocument/2006/relationships/hyperlink" Target="http://www.leru.org/index.php/public/extra/signtheLERUstatement/#petition" TargetMode="External"/><Relationship Id="rId1" Type="http://schemas.openxmlformats.org/officeDocument/2006/relationships/slideLayout" Target="../slideLayouts/slideLayout2.xml"/><Relationship Id="rId6" Type="http://schemas.openxmlformats.org/officeDocument/2006/relationships/hyperlink" Target="https://publikationer.vr.se/en/product/proposal-for-national-guidelines-for-open-access-to-scientific-information" TargetMode="External"/><Relationship Id="rId5" Type="http://schemas.openxmlformats.org/officeDocument/2006/relationships/hyperlink" Target="http://www.mizs.gov.si/fileadmin/mizs.gov.si/pageuploads/Znanost/doc/Zakonodaja/Strategije/National_strategy_for_open_access_21._9._2015.pdf" TargetMode="External"/><Relationship Id="rId4" Type="http://schemas.openxmlformats.org/officeDocument/2006/relationships/hyperlink" Target="http://www.forskningsradet.no/en/Article/The+Research+Councils+Principles+for+Open+Access+to+Scientific+Publications/124095852769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doi.org/10.1126/science.1256688" TargetMode="External"/><Relationship Id="rId1" Type="http://schemas.openxmlformats.org/officeDocument/2006/relationships/slideLayout" Target="../slideLayouts/slideLayout6.xml"/><Relationship Id="rId6" Type="http://schemas.openxmlformats.org/officeDocument/2006/relationships/hyperlink" Target="http://doi.org/0.1126/science.aab1161"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hyperlink" Target="http://dx.doi.org/10.1038/nature13825" TargetMode="External"/><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doi.org/10.1038/nature1406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10.0.3.248/j.palaeo.2015.11.011"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play.google.com/store/apps/details?id=ee.loodusheli.mobile.helivaatlus" TargetMode="External"/><Relationship Id="rId1" Type="http://schemas.openxmlformats.org/officeDocument/2006/relationships/slideLayout" Target="../slideLayouts/slideLayout2.xml"/><Relationship Id="rId5" Type="http://schemas.openxmlformats.org/officeDocument/2006/relationships/hyperlink" Target="http://geokogud.info/specimen/128498"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56864"/>
            <a:ext cx="7772400" cy="2387600"/>
          </a:xfrm>
        </p:spPr>
        <p:txBody>
          <a:bodyPr>
            <a:normAutofit fontScale="90000"/>
          </a:bodyPr>
          <a:lstStyle/>
          <a:p>
            <a:r>
              <a:rPr lang="et-EE" sz="7300" smtClean="0">
                <a:solidFill>
                  <a:srgbClr val="C00000"/>
                </a:solidFill>
                <a:latin typeface="+mn-lt"/>
              </a:rPr>
              <a:t>NATARC</a:t>
            </a:r>
            <a:r>
              <a:rPr lang="et-EE" smtClean="0"/>
              <a:t/>
            </a:r>
            <a:br>
              <a:rPr lang="et-EE" smtClean="0"/>
            </a:br>
            <a:r>
              <a:rPr lang="et-EE" smtClean="0"/>
              <a:t/>
            </a:r>
            <a:br>
              <a:rPr lang="et-EE" smtClean="0"/>
            </a:br>
            <a:r>
              <a:rPr lang="et-EE" smtClean="0">
                <a:solidFill>
                  <a:srgbClr val="C00000"/>
                </a:solidFill>
              </a:rPr>
              <a:t>Nat</a:t>
            </a:r>
            <a:r>
              <a:rPr lang="et-EE" smtClean="0"/>
              <a:t>ural </a:t>
            </a:r>
            <a:r>
              <a:rPr lang="et-EE"/>
              <a:t>history </a:t>
            </a:r>
            <a:r>
              <a:rPr lang="et-EE">
                <a:solidFill>
                  <a:srgbClr val="C00000"/>
                </a:solidFill>
              </a:rPr>
              <a:t>arc</a:t>
            </a:r>
            <a:r>
              <a:rPr lang="et-EE"/>
              <a:t>hives and information network</a:t>
            </a:r>
            <a:endParaRPr lang="en-US"/>
          </a:p>
        </p:txBody>
      </p:sp>
      <p:sp>
        <p:nvSpPr>
          <p:cNvPr id="3" name="Subtitle 2"/>
          <p:cNvSpPr>
            <a:spLocks noGrp="1"/>
          </p:cNvSpPr>
          <p:nvPr>
            <p:ph type="subTitle" idx="1"/>
          </p:nvPr>
        </p:nvSpPr>
        <p:spPr>
          <a:xfrm>
            <a:off x="2667000" y="4980373"/>
            <a:ext cx="6858000" cy="1298359"/>
          </a:xfrm>
        </p:spPr>
        <p:txBody>
          <a:bodyPr/>
          <a:lstStyle/>
          <a:p>
            <a:r>
              <a:rPr lang="et-EE" smtClean="0"/>
              <a:t>Olle Hints</a:t>
            </a:r>
          </a:p>
          <a:p>
            <a:r>
              <a:rPr lang="et-EE" sz="1800"/>
              <a:t>TTÜ Geoloogia </a:t>
            </a:r>
            <a:r>
              <a:rPr lang="et-EE" sz="1800" smtClean="0"/>
              <a:t>Instituut, olle.hints@ttu.ee</a:t>
            </a:r>
            <a:endParaRPr lang="et-EE" sz="1800"/>
          </a:p>
        </p:txBody>
      </p:sp>
      <p:pic>
        <p:nvPicPr>
          <p:cNvPr id="5" name="Picture 2" descr="NATARC_transparen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1401" y="1255189"/>
            <a:ext cx="557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66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NATARC konsortsium</a:t>
            </a:r>
            <a:endParaRPr lang="en-US"/>
          </a:p>
        </p:txBody>
      </p:sp>
      <p:sp>
        <p:nvSpPr>
          <p:cNvPr id="3" name="Content Placeholder 2"/>
          <p:cNvSpPr>
            <a:spLocks noGrp="1"/>
          </p:cNvSpPr>
          <p:nvPr>
            <p:ph idx="1"/>
          </p:nvPr>
        </p:nvSpPr>
        <p:spPr>
          <a:xfrm>
            <a:off x="838200" y="1825627"/>
            <a:ext cx="10515600" cy="2501276"/>
          </a:xfrm>
        </p:spPr>
        <p:txBody>
          <a:bodyPr numCol="2" spcCol="360000">
            <a:normAutofit/>
          </a:bodyPr>
          <a:lstStyle/>
          <a:p>
            <a:r>
              <a:rPr lang="et-EE" sz="2400" smtClean="0"/>
              <a:t>Tartu Ülikool, Loodusmuuseum ja botaanikaaed (juhtpartner)</a:t>
            </a:r>
          </a:p>
          <a:p>
            <a:r>
              <a:rPr lang="et-EE" sz="2400"/>
              <a:t>Tallinna </a:t>
            </a:r>
            <a:r>
              <a:rPr lang="et-EE" sz="2400" smtClean="0"/>
              <a:t>Tehnikaülikool, Geoloogia Instituut</a:t>
            </a:r>
            <a:endParaRPr lang="et-EE" sz="2400"/>
          </a:p>
          <a:p>
            <a:r>
              <a:rPr lang="et-EE" sz="2400" smtClean="0"/>
              <a:t>Eesti Maaülikool, PKI</a:t>
            </a:r>
          </a:p>
          <a:p>
            <a:r>
              <a:rPr lang="et-EE" sz="2400" smtClean="0"/>
              <a:t>Tallinna Ülikool, Ajaloo Instituut (end.)</a:t>
            </a:r>
          </a:p>
          <a:p>
            <a:r>
              <a:rPr lang="et-EE" sz="2400" smtClean="0"/>
              <a:t>Eesti Loodusmuuseum (KKM)</a:t>
            </a:r>
          </a:p>
          <a:p>
            <a:r>
              <a:rPr lang="et-EE" sz="2400" smtClean="0"/>
              <a:t>Keskkonnaamet (KKM)</a:t>
            </a:r>
          </a:p>
          <a:p>
            <a:r>
              <a:rPr lang="et-EE" sz="2400" smtClean="0"/>
              <a:t>NATARC II:</a:t>
            </a:r>
          </a:p>
          <a:p>
            <a:pPr lvl="1"/>
            <a:r>
              <a:rPr lang="et-EE" sz="2000" smtClean="0"/>
              <a:t>Maaamet (KKM)</a:t>
            </a:r>
          </a:p>
          <a:p>
            <a:pPr lvl="1"/>
            <a:r>
              <a:rPr lang="et-EE" sz="2000" smtClean="0"/>
              <a:t>Keskkonnaagentuur (KKM)</a:t>
            </a:r>
          </a:p>
          <a:p>
            <a:endParaRPr lang="et-EE" sz="240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1176"/>
            <a:ext cx="12192000" cy="2376824"/>
          </a:xfrm>
          <a:prstGeom prst="rect">
            <a:avLst/>
          </a:prstGeom>
        </p:spPr>
      </p:pic>
    </p:spTree>
    <p:extLst>
      <p:ext uri="{BB962C8B-B14F-4D97-AF65-F5344CB8AC3E}">
        <p14:creationId xmlns:p14="http://schemas.microsoft.com/office/powerpoint/2010/main" val="2082218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NATARC 2012-2015</a:t>
            </a:r>
            <a:endParaRPr lang="en-US"/>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921952615"/>
              </p:ext>
            </p:extLst>
          </p:nvPr>
        </p:nvGraphicFramePr>
        <p:xfrm>
          <a:off x="6558699" y="3506771"/>
          <a:ext cx="5181600" cy="3157905"/>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7"/>
          <p:cNvSpPr>
            <a:spLocks noGrp="1"/>
          </p:cNvSpPr>
          <p:nvPr>
            <p:ph sz="half" idx="2"/>
          </p:nvPr>
        </p:nvSpPr>
        <p:spPr>
          <a:xfrm>
            <a:off x="914400" y="1690687"/>
            <a:ext cx="5181600" cy="4792306"/>
          </a:xfrm>
        </p:spPr>
        <p:txBody>
          <a:bodyPr>
            <a:normAutofit fontScale="85000" lnSpcReduction="20000"/>
          </a:bodyPr>
          <a:lstStyle/>
          <a:p>
            <a:r>
              <a:rPr lang="et-EE"/>
              <a:t>Peamised eesmärgid:</a:t>
            </a:r>
          </a:p>
          <a:p>
            <a:pPr lvl="1"/>
            <a:r>
              <a:rPr lang="et-EE"/>
              <a:t>Kogude säilitamistingimuste </a:t>
            </a:r>
            <a:r>
              <a:rPr lang="et-EE" smtClean="0"/>
              <a:t>ja uurimisvõimaluste tagamine </a:t>
            </a:r>
            <a:endParaRPr lang="et-EE"/>
          </a:p>
          <a:p>
            <a:pPr lvl="1"/>
            <a:r>
              <a:rPr lang="et-EE" smtClean="0"/>
              <a:t>Elurikkuse </a:t>
            </a:r>
            <a:r>
              <a:rPr lang="et-EE"/>
              <a:t>ja maateaduste infosüsteemi (</a:t>
            </a:r>
            <a:r>
              <a:rPr lang="et-EE" smtClean="0"/>
              <a:t>e-taristu) </a:t>
            </a:r>
            <a:r>
              <a:rPr lang="et-EE"/>
              <a:t>loomine </a:t>
            </a:r>
          </a:p>
          <a:p>
            <a:pPr lvl="1"/>
            <a:r>
              <a:rPr lang="fi-FI" smtClean="0"/>
              <a:t>Eesti </a:t>
            </a:r>
            <a:r>
              <a:rPr lang="fi-FI"/>
              <a:t>keskkonnaseisundi muudatuste dokumenteerimine ja andmekogude kättesaadavus </a:t>
            </a:r>
            <a:endParaRPr lang="et-EE"/>
          </a:p>
          <a:p>
            <a:pPr lvl="1"/>
            <a:r>
              <a:rPr lang="et-EE"/>
              <a:t>Integreerida infosüsteemid Eesti ja rahvusvaheliste andmekogudega</a:t>
            </a:r>
          </a:p>
          <a:p>
            <a:pPr lvl="1"/>
            <a:r>
              <a:rPr lang="en-US"/>
              <a:t>Esindada Eestit rahvusvahelistes loodusteaduslike kogudega tegelevates </a:t>
            </a:r>
            <a:r>
              <a:rPr lang="en-US" smtClean="0"/>
              <a:t>võrgustikes</a:t>
            </a:r>
            <a:endParaRPr lang="et-EE" smtClean="0"/>
          </a:p>
          <a:p>
            <a:pPr lvl="1"/>
            <a:endParaRPr lang="en-US"/>
          </a:p>
          <a:p>
            <a:r>
              <a:rPr lang="et-EE" smtClean="0"/>
              <a:t>Kogumaht 2.36 mln €</a:t>
            </a:r>
          </a:p>
          <a:p>
            <a:pPr lvl="1"/>
            <a:r>
              <a:rPr lang="et-EE" smtClean="0"/>
              <a:t>sh TTÜ 530 tuh, 22%</a:t>
            </a:r>
          </a:p>
          <a:p>
            <a:pPr lvl="2"/>
            <a:r>
              <a:rPr lang="et-EE" smtClean="0"/>
              <a:t>algses eelarves u 15%</a:t>
            </a:r>
          </a:p>
          <a:p>
            <a:pPr lvl="1"/>
            <a:endParaRPr lang="et-EE"/>
          </a:p>
          <a:p>
            <a:endParaRPr lang="en-US"/>
          </a:p>
        </p:txBody>
      </p:sp>
      <p:graphicFrame>
        <p:nvGraphicFramePr>
          <p:cNvPr id="5" name="Content Placeholder 6"/>
          <p:cNvGraphicFramePr>
            <a:graphicFrameLocks/>
          </p:cNvGraphicFramePr>
          <p:nvPr>
            <p:extLst>
              <p:ext uri="{D42A27DB-BD31-4B8C-83A1-F6EECF244321}">
                <p14:modId xmlns:p14="http://schemas.microsoft.com/office/powerpoint/2010/main" val="2285837648"/>
              </p:ext>
            </p:extLst>
          </p:nvPr>
        </p:nvGraphicFramePr>
        <p:xfrm>
          <a:off x="6542595" y="438495"/>
          <a:ext cx="4887405" cy="28514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5139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Kollektsioonihoidlad</a:t>
            </a: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8143" y="0"/>
            <a:ext cx="4553857" cy="6858000"/>
          </a:xfrm>
          <a:prstGeom prst="rect">
            <a:avLst/>
          </a:prstGeom>
        </p:spPr>
      </p:pic>
      <p:pic>
        <p:nvPicPr>
          <p:cNvPr id="6" name="Picture 1" descr="AAV_31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83433"/>
            <a:ext cx="2423064" cy="507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AAV_895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484" y="0"/>
            <a:ext cx="4556516"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AAV_380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189" y="1783433"/>
            <a:ext cx="4245348" cy="282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3639" y="3886200"/>
            <a:ext cx="3959295" cy="2971800"/>
          </a:xfrm>
          <a:prstGeom prst="rect">
            <a:avLst/>
          </a:prstGeom>
        </p:spPr>
      </p:pic>
    </p:spTree>
    <p:extLst>
      <p:ext uri="{BB962C8B-B14F-4D97-AF65-F5344CB8AC3E}">
        <p14:creationId xmlns:p14="http://schemas.microsoft.com/office/powerpoint/2010/main" val="441560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038850" cy="1325563"/>
          </a:xfrm>
        </p:spPr>
        <p:txBody>
          <a:bodyPr/>
          <a:lstStyle/>
          <a:p>
            <a:r>
              <a:rPr lang="et-EE" smtClean="0"/>
              <a:t>TTÜ roll: maapõue arhiivi hoidlad Särghaual </a:t>
            </a:r>
            <a:endParaRPr lang="et-EE" dirty="0"/>
          </a:p>
        </p:txBody>
      </p:sp>
      <p:sp>
        <p:nvSpPr>
          <p:cNvPr id="6" name="TextBox 5"/>
          <p:cNvSpPr txBox="1"/>
          <p:nvPr/>
        </p:nvSpPr>
        <p:spPr>
          <a:xfrm>
            <a:off x="3544479" y="1974164"/>
            <a:ext cx="3261674" cy="1323439"/>
          </a:xfrm>
          <a:prstGeom prst="rect">
            <a:avLst/>
          </a:prstGeom>
          <a:noFill/>
        </p:spPr>
        <p:txBody>
          <a:bodyPr wrap="square" rtlCol="0">
            <a:spAutoFit/>
          </a:bodyPr>
          <a:lstStyle/>
          <a:p>
            <a:r>
              <a:rPr lang="et-EE" sz="1600" smtClean="0"/>
              <a:t>800 m</a:t>
            </a:r>
            <a:r>
              <a:rPr lang="et-EE" sz="1600" baseline="30000" smtClean="0"/>
              <a:t>2</a:t>
            </a:r>
            <a:r>
              <a:rPr lang="et-EE" sz="1600" smtClean="0"/>
              <a:t> </a:t>
            </a:r>
            <a:r>
              <a:rPr lang="et-EE" sz="1600"/>
              <a:t>hoidlapinda + teadlaste tööruum koos </a:t>
            </a:r>
            <a:r>
              <a:rPr lang="et-EE" sz="1600" smtClean="0"/>
              <a:t>sisseseadega, valminud </a:t>
            </a:r>
            <a:r>
              <a:rPr lang="et-EE" sz="1600"/>
              <a:t>2013 ja </a:t>
            </a:r>
            <a:r>
              <a:rPr lang="et-EE" sz="1600" smtClean="0"/>
              <a:t>2015</a:t>
            </a:r>
            <a:endParaRPr lang="et-EE" sz="1600"/>
          </a:p>
          <a:p>
            <a:r>
              <a:rPr lang="et-EE" sz="1600" smtClean="0"/>
              <a:t>Koostöö KKMiga ning sellest lähtuvad võimalused edasiseks laienemiseks</a:t>
            </a:r>
            <a:endParaRPr lang="en-US" sz="16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74164"/>
            <a:ext cx="3256908" cy="4883836"/>
          </a:xfrm>
          <a:prstGeom prst="rect">
            <a:avLst/>
          </a:prstGeom>
        </p:spPr>
      </p:pic>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32556" y="0"/>
            <a:ext cx="5259444" cy="3493213"/>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0" t="24995" r="204" b="19258"/>
          <a:stretch/>
        </p:blipFill>
        <p:spPr>
          <a:xfrm>
            <a:off x="3629714" y="3662313"/>
            <a:ext cx="8562286" cy="3195687"/>
          </a:xfrm>
          <a:prstGeom prst="rect">
            <a:avLst/>
          </a:prstGeom>
        </p:spPr>
      </p:pic>
    </p:spTree>
    <p:extLst>
      <p:ext uri="{BB962C8B-B14F-4D97-AF65-F5344CB8AC3E}">
        <p14:creationId xmlns:p14="http://schemas.microsoft.com/office/powerpoint/2010/main" val="3894778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6035211" cy="1833545"/>
          </a:xfrm>
        </p:spPr>
        <p:txBody>
          <a:bodyPr>
            <a:normAutofit fontScale="90000"/>
          </a:bodyPr>
          <a:lstStyle/>
          <a:p>
            <a:r>
              <a:rPr lang="et-EE" smtClean="0"/>
              <a:t>Aparatuur kogude kasutamiseks ja digiteerimiseks</a:t>
            </a:r>
            <a:endParaRPr lang="en-US"/>
          </a:p>
        </p:txBody>
      </p:sp>
      <p:pic>
        <p:nvPicPr>
          <p:cNvPr id="8" name="Picture 2" descr="IMG_0933.JPG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475" y="0"/>
            <a:ext cx="52165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EMÜ-multoim-mikroskoo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2652" y="3569093"/>
            <a:ext cx="5219348" cy="300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078" y="2609637"/>
            <a:ext cx="5944684" cy="3963122"/>
          </a:xfrm>
          <a:prstGeom prst="rect">
            <a:avLst/>
          </a:prstGeom>
        </p:spPr>
      </p:pic>
    </p:spTree>
    <p:extLst>
      <p:ext uri="{BB962C8B-B14F-4D97-AF65-F5344CB8AC3E}">
        <p14:creationId xmlns:p14="http://schemas.microsoft.com/office/powerpoint/2010/main" val="2315625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14707" cy="1235075"/>
          </a:xfrm>
        </p:spPr>
        <p:txBody>
          <a:bodyPr>
            <a:normAutofit fontScale="90000"/>
          </a:bodyPr>
          <a:lstStyle/>
          <a:p>
            <a:r>
              <a:rPr lang="et-EE" smtClean="0"/>
              <a:t>e-taristu: elurikkuse ja maateaduse infosüsteemid</a:t>
            </a:r>
            <a:endParaRPr lang="et-EE" dirty="0"/>
          </a:p>
        </p:txBody>
      </p:sp>
      <p:sp>
        <p:nvSpPr>
          <p:cNvPr id="3" name="Content Placeholder 2"/>
          <p:cNvSpPr>
            <a:spLocks noGrp="1"/>
          </p:cNvSpPr>
          <p:nvPr>
            <p:ph idx="1"/>
          </p:nvPr>
        </p:nvSpPr>
        <p:spPr>
          <a:xfrm>
            <a:off x="838201" y="1734532"/>
            <a:ext cx="5845404" cy="4901938"/>
          </a:xfrm>
        </p:spPr>
        <p:txBody>
          <a:bodyPr>
            <a:normAutofit fontScale="62500" lnSpcReduction="20000"/>
          </a:bodyPr>
          <a:lstStyle/>
          <a:p>
            <a:r>
              <a:rPr lang="et-EE" smtClean="0"/>
              <a:t>Samad printsiibid ja alustehnoloogiad</a:t>
            </a:r>
          </a:p>
          <a:p>
            <a:pPr lvl="1"/>
            <a:r>
              <a:rPr lang="et-EE" smtClean="0"/>
              <a:t>relatsiooniline andmebaas, ühilduvad andmemudelid</a:t>
            </a:r>
          </a:p>
          <a:p>
            <a:pPr lvl="1"/>
            <a:r>
              <a:rPr lang="et-EE"/>
              <a:t>Python/Django ja Django REST framework</a:t>
            </a:r>
          </a:p>
          <a:p>
            <a:pPr lvl="1"/>
            <a:r>
              <a:rPr lang="et-EE" smtClean="0"/>
              <a:t>kaasaegsed veebipõhised kasutajaliidesed</a:t>
            </a:r>
          </a:p>
          <a:p>
            <a:pPr lvl="1"/>
            <a:r>
              <a:rPr lang="et-EE" smtClean="0"/>
              <a:t>MySQL/PostgreSQL andmebaasimootorid</a:t>
            </a:r>
          </a:p>
          <a:p>
            <a:pPr lvl="1"/>
            <a:r>
              <a:rPr lang="et-EE" smtClean="0"/>
              <a:t>Linux serverid</a:t>
            </a:r>
          </a:p>
          <a:p>
            <a:r>
              <a:rPr lang="et-EE" smtClean="0"/>
              <a:t>PlutoF (eluteadused)</a:t>
            </a:r>
            <a:endParaRPr lang="et-EE"/>
          </a:p>
          <a:p>
            <a:pPr lvl="1"/>
            <a:r>
              <a:rPr lang="et-EE"/>
              <a:t>vt </a:t>
            </a:r>
            <a:r>
              <a:rPr lang="et-EE">
                <a:hlinkClick r:id="rId2"/>
              </a:rPr>
              <a:t>http://plutof.ut.ee</a:t>
            </a:r>
            <a:r>
              <a:rPr lang="et-EE"/>
              <a:t> </a:t>
            </a:r>
            <a:endParaRPr lang="en-US"/>
          </a:p>
          <a:p>
            <a:pPr lvl="1"/>
            <a:r>
              <a:rPr lang="et-EE" smtClean="0"/>
              <a:t>põhiarendus TÜs</a:t>
            </a:r>
          </a:p>
          <a:p>
            <a:r>
              <a:rPr lang="et-EE"/>
              <a:t>SARV (maateadused)</a:t>
            </a:r>
          </a:p>
          <a:p>
            <a:pPr lvl="1"/>
            <a:r>
              <a:rPr lang="et-EE"/>
              <a:t>vt </a:t>
            </a:r>
            <a:r>
              <a:rPr lang="et-EE">
                <a:hlinkClick r:id="rId3"/>
              </a:rPr>
              <a:t>http://geokogud.info</a:t>
            </a:r>
            <a:r>
              <a:rPr lang="et-EE"/>
              <a:t> </a:t>
            </a:r>
            <a:endParaRPr lang="et-EE" smtClean="0"/>
          </a:p>
          <a:p>
            <a:pPr lvl="1"/>
            <a:r>
              <a:rPr lang="et-EE" smtClean="0"/>
              <a:t>arendus TTÜs</a:t>
            </a:r>
            <a:endParaRPr lang="en-US"/>
          </a:p>
          <a:p>
            <a:r>
              <a:rPr lang="et-EE" smtClean="0"/>
              <a:t>Kasutajaliidesed (maateadused)</a:t>
            </a:r>
          </a:p>
          <a:p>
            <a:pPr lvl="1"/>
            <a:r>
              <a:rPr lang="et-EE" smtClean="0"/>
              <a:t>SARV2 (autenditud kasutajatele), </a:t>
            </a:r>
            <a:r>
              <a:rPr lang="et-EE" smtClean="0">
                <a:hlinkClick r:id="rId4"/>
              </a:rPr>
              <a:t>https://sarv.geokogud.info</a:t>
            </a:r>
            <a:r>
              <a:rPr lang="et-EE" smtClean="0"/>
              <a:t> </a:t>
            </a:r>
          </a:p>
          <a:p>
            <a:pPr lvl="1"/>
            <a:r>
              <a:rPr lang="et-EE" smtClean="0"/>
              <a:t>geokogude portaal, </a:t>
            </a:r>
            <a:r>
              <a:rPr lang="et-EE" smtClean="0">
                <a:hlinkClick r:id="rId5"/>
              </a:rPr>
              <a:t>http://api.geokogud.info</a:t>
            </a:r>
            <a:r>
              <a:rPr lang="et-EE" smtClean="0"/>
              <a:t> </a:t>
            </a:r>
          </a:p>
          <a:p>
            <a:pPr lvl="1"/>
            <a:r>
              <a:rPr lang="et-EE" smtClean="0"/>
              <a:t>fossiilide portaal, </a:t>
            </a:r>
            <a:r>
              <a:rPr lang="et-EE" smtClean="0">
                <a:hlinkClick r:id="rId6"/>
              </a:rPr>
              <a:t>http://fossiilid.info</a:t>
            </a:r>
            <a:r>
              <a:rPr lang="et-EE" smtClean="0"/>
              <a:t> </a:t>
            </a:r>
            <a:endParaRPr lang="et-EE"/>
          </a:p>
          <a:p>
            <a:pPr lvl="1"/>
            <a:r>
              <a:rPr lang="et-EE" smtClean="0"/>
              <a:t>analüütiline andmestik, </a:t>
            </a:r>
            <a:r>
              <a:rPr lang="et-EE">
                <a:hlinkClick r:id="rId7"/>
              </a:rPr>
              <a:t>http</a:t>
            </a:r>
            <a:r>
              <a:rPr lang="et-EE" smtClean="0">
                <a:hlinkClick r:id="rId7"/>
              </a:rPr>
              <a:t>://ermas.geokogud.info</a:t>
            </a:r>
            <a:r>
              <a:rPr lang="et-EE" smtClean="0"/>
              <a:t> </a:t>
            </a:r>
            <a:endParaRPr lang="et-EE"/>
          </a:p>
          <a:p>
            <a:pPr lvl="1"/>
            <a:r>
              <a:rPr lang="et-EE"/>
              <a:t>API, </a:t>
            </a:r>
            <a:r>
              <a:rPr lang="et-EE">
                <a:hlinkClick r:id="rId8"/>
              </a:rPr>
              <a:t>https://</a:t>
            </a:r>
            <a:r>
              <a:rPr lang="et-EE" smtClean="0">
                <a:hlinkClick r:id="rId8"/>
              </a:rPr>
              <a:t>api.geokogud.info</a:t>
            </a:r>
            <a:r>
              <a:rPr lang="et-EE" smtClean="0"/>
              <a:t> </a:t>
            </a:r>
            <a:endParaRPr lang="et-EE"/>
          </a:p>
          <a:p>
            <a:pPr lvl="1"/>
            <a:r>
              <a:rPr lang="et-EE" smtClean="0"/>
              <a:t>erilahendused (nt andmete visualiseerimise ja analüüsi rakendus FLOG2, </a:t>
            </a:r>
            <a:r>
              <a:rPr lang="et-EE" smtClean="0">
                <a:hlinkClick r:id="rId9"/>
              </a:rPr>
              <a:t>http://geokogud.info/flog2</a:t>
            </a:r>
            <a:r>
              <a:rPr lang="et-EE" smtClean="0"/>
              <a:t> )</a:t>
            </a:r>
          </a:p>
        </p:txBody>
      </p:sp>
      <p:pic>
        <p:nvPicPr>
          <p:cNvPr id="4" name="Picture 1" descr="PlutoF.tif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69342" y="93568"/>
            <a:ext cx="4122659" cy="30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9342" y="3244313"/>
            <a:ext cx="4122658" cy="3613688"/>
          </a:xfrm>
          <a:prstGeom prst="rect">
            <a:avLst/>
          </a:prstGeom>
        </p:spPr>
      </p:pic>
      <p:pic>
        <p:nvPicPr>
          <p:cNvPr id="6" name="Picture 3" descr="PlutoF_3.0_log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54115" y="2670154"/>
            <a:ext cx="9366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4115" y="3442276"/>
            <a:ext cx="1101086" cy="602422"/>
          </a:xfrm>
          <a:prstGeom prst="rect">
            <a:avLst/>
          </a:prstGeom>
        </p:spPr>
      </p:pic>
    </p:spTree>
    <p:extLst>
      <p:ext uri="{BB962C8B-B14F-4D97-AF65-F5344CB8AC3E}">
        <p14:creationId xmlns:p14="http://schemas.microsoft.com/office/powerpoint/2010/main" val="2321668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PlutoF.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3" y="21223"/>
            <a:ext cx="4521652" cy="33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29" y="2447400"/>
            <a:ext cx="6235639" cy="4166122"/>
          </a:xfrm>
          <a:prstGeom prst="rect">
            <a:avLst/>
          </a:prstGeom>
        </p:spPr>
      </p:pic>
      <p:pic>
        <p:nvPicPr>
          <p:cNvPr id="31748" name="Picture 2" descr="eElurikku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0025" y="120649"/>
            <a:ext cx="6342306" cy="427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070452" y="1822024"/>
            <a:ext cx="6103837" cy="4926590"/>
          </a:xfr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9655" y="1651095"/>
            <a:ext cx="4680074" cy="4928957"/>
          </a:xfrm>
          <a:prstGeom prst="rect">
            <a:avLst/>
          </a:prstGeom>
        </p:spPr>
      </p:pic>
      <p:pic>
        <p:nvPicPr>
          <p:cNvPr id="17" name="Content Placeholder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134" y="2480518"/>
            <a:ext cx="4882311" cy="4279557"/>
          </a:xfrm>
          <a:prstGeom prst="rect">
            <a:avLst/>
          </a:prstGeom>
        </p:spPr>
      </p:pic>
      <p:pic>
        <p:nvPicPr>
          <p:cNvPr id="10" name="Picture 1" descr="UNITE.tif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637" y="567992"/>
            <a:ext cx="7054921" cy="46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3968" y="2312308"/>
            <a:ext cx="5906477" cy="4192460"/>
          </a:xfrm>
          <a:prstGeom prst="rect">
            <a:avLst/>
          </a:prstGeom>
        </p:spPr>
      </p:pic>
    </p:spTree>
    <p:extLst>
      <p:ext uri="{BB962C8B-B14F-4D97-AF65-F5344CB8AC3E}">
        <p14:creationId xmlns:p14="http://schemas.microsoft.com/office/powerpoint/2010/main" val="315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Rahvusvahelised koostöövõrgustikud</a:t>
            </a:r>
            <a:endParaRPr lang="en-US"/>
          </a:p>
        </p:txBody>
      </p:sp>
      <p:sp>
        <p:nvSpPr>
          <p:cNvPr id="3" name="Content Placeholder 2"/>
          <p:cNvSpPr>
            <a:spLocks noGrp="1"/>
          </p:cNvSpPr>
          <p:nvPr>
            <p:ph idx="1"/>
          </p:nvPr>
        </p:nvSpPr>
        <p:spPr>
          <a:xfrm>
            <a:off x="838200" y="1825625"/>
            <a:ext cx="4844143" cy="3222236"/>
          </a:xfrm>
        </p:spPr>
        <p:txBody>
          <a:bodyPr>
            <a:normAutofit fontScale="92500" lnSpcReduction="20000"/>
          </a:bodyPr>
          <a:lstStyle/>
          <a:p>
            <a:r>
              <a:rPr lang="et-EE" smtClean="0"/>
              <a:t>NATARC infosüsteemid on ühendatud:</a:t>
            </a:r>
          </a:p>
          <a:p>
            <a:pPr lvl="1"/>
            <a:r>
              <a:rPr lang="et-EE" smtClean="0"/>
              <a:t>GBIF, </a:t>
            </a:r>
            <a:r>
              <a:rPr lang="et-EE" smtClean="0">
                <a:hlinkClick r:id="rId2"/>
              </a:rPr>
              <a:t>http://gbif.org</a:t>
            </a:r>
            <a:r>
              <a:rPr lang="et-EE" smtClean="0"/>
              <a:t> </a:t>
            </a:r>
          </a:p>
          <a:p>
            <a:pPr lvl="1"/>
            <a:r>
              <a:rPr lang="et-EE" smtClean="0"/>
              <a:t>GeoCASe, </a:t>
            </a:r>
            <a:r>
              <a:rPr lang="et-EE" smtClean="0">
                <a:hlinkClick r:id="rId3"/>
              </a:rPr>
              <a:t>http://geocase.eu</a:t>
            </a:r>
            <a:r>
              <a:rPr lang="et-EE" smtClean="0"/>
              <a:t>   </a:t>
            </a:r>
          </a:p>
          <a:p>
            <a:pPr lvl="1"/>
            <a:r>
              <a:rPr lang="et-EE" smtClean="0"/>
              <a:t>BioCASe</a:t>
            </a:r>
          </a:p>
          <a:p>
            <a:pPr lvl="1"/>
            <a:r>
              <a:rPr lang="et-EE" smtClean="0"/>
              <a:t>OpenUP/Europeana</a:t>
            </a:r>
          </a:p>
          <a:p>
            <a:r>
              <a:rPr lang="et-EE" smtClean="0"/>
              <a:t>CETAF</a:t>
            </a:r>
          </a:p>
          <a:p>
            <a:pPr lvl="1"/>
            <a:r>
              <a:rPr lang="et-EE" smtClean="0"/>
              <a:t>Euroopa kollektsioonide, andmebaaside ja taksonoomiavõrgustik</a:t>
            </a: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352" y="1825625"/>
            <a:ext cx="5756558" cy="3968685"/>
          </a:xfrm>
          <a:prstGeom prst="rect">
            <a:avLst/>
          </a:prstGeom>
        </p:spPr>
      </p:pic>
      <p:pic>
        <p:nvPicPr>
          <p:cNvPr id="2050" name="Picture 2" descr="CETAF – Consortium of European Taxonomic Faciliti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6" y="4914597"/>
            <a:ext cx="2373021" cy="175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0527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50377" cy="1325563"/>
          </a:xfrm>
        </p:spPr>
        <p:txBody>
          <a:bodyPr/>
          <a:lstStyle/>
          <a:p>
            <a:r>
              <a:rPr lang="et-EE" smtClean="0"/>
              <a:t>DataCite ja DOI</a:t>
            </a:r>
            <a:endParaRPr lang="et-EE" dirty="0"/>
          </a:p>
        </p:txBody>
      </p:sp>
      <p:sp>
        <p:nvSpPr>
          <p:cNvPr id="3" name="Content Placeholder 2"/>
          <p:cNvSpPr>
            <a:spLocks noGrp="1"/>
          </p:cNvSpPr>
          <p:nvPr>
            <p:ph idx="1"/>
          </p:nvPr>
        </p:nvSpPr>
        <p:spPr>
          <a:xfrm>
            <a:off x="838200" y="1690688"/>
            <a:ext cx="5297864" cy="3296091"/>
          </a:xfrm>
        </p:spPr>
        <p:txBody>
          <a:bodyPr>
            <a:normAutofit fontScale="92500" lnSpcReduction="20000"/>
          </a:bodyPr>
          <a:lstStyle/>
          <a:p>
            <a:r>
              <a:rPr lang="et-EE" dirty="0" smtClean="0"/>
              <a:t>Rahvusvaheline raamatukogude, andmesäilituskeskuste ja teiste uurimisasutuste võrgustik. </a:t>
            </a:r>
          </a:p>
          <a:p>
            <a:r>
              <a:rPr lang="et-EE" dirty="0" smtClean="0"/>
              <a:t>Peamised eesmärgid: </a:t>
            </a:r>
          </a:p>
          <a:p>
            <a:pPr lvl="1"/>
            <a:r>
              <a:rPr lang="et-EE" dirty="0" smtClean="0"/>
              <a:t>teadusandmetele püsivate identifikaatorite väljastamine</a:t>
            </a:r>
          </a:p>
          <a:p>
            <a:pPr lvl="2"/>
            <a:r>
              <a:rPr lang="et-EE" dirty="0" smtClean="0"/>
              <a:t>Identifikaatorina kasutatakse DOI </a:t>
            </a:r>
            <a:r>
              <a:rPr lang="et-EE" dirty="0" err="1" smtClean="0"/>
              <a:t>numberid</a:t>
            </a:r>
            <a:endParaRPr lang="et-EE" dirty="0" smtClean="0"/>
          </a:p>
          <a:p>
            <a:pPr lvl="1"/>
            <a:r>
              <a:rPr lang="et-EE" dirty="0" err="1" smtClean="0"/>
              <a:t>metaandmete</a:t>
            </a:r>
            <a:r>
              <a:rPr lang="et-EE" dirty="0" smtClean="0"/>
              <a:t> säilitamine ja otsing</a:t>
            </a:r>
          </a:p>
          <a:p>
            <a:pPr lvl="1"/>
            <a:r>
              <a:rPr lang="et-EE" dirty="0" smtClean="0"/>
              <a:t>standardite jms rahvusvahelise koostöö arendus</a:t>
            </a:r>
          </a:p>
          <a:p>
            <a:pPr lvl="1"/>
            <a:endParaRPr lang="et-EE" dirty="0" smtClean="0"/>
          </a:p>
          <a:p>
            <a:pPr marL="342900" lvl="1" indent="0">
              <a:buNone/>
            </a:pPr>
            <a:endParaRPr lang="et-EE" dirty="0"/>
          </a:p>
        </p:txBody>
      </p:sp>
      <p:pic>
        <p:nvPicPr>
          <p:cNvPr id="5" name="Picture 2" descr="Ümarla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264" y="364576"/>
            <a:ext cx="3497791" cy="225607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456574" y="3157979"/>
            <a:ext cx="5364637" cy="328052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mtClean="0">
                <a:solidFill>
                  <a:srgbClr val="C00000"/>
                </a:solidFill>
              </a:rPr>
              <a:t>DataCite Eesti konsortsium</a:t>
            </a:r>
          </a:p>
          <a:p>
            <a:pPr lvl="1"/>
            <a:r>
              <a:rPr lang="et-EE" smtClean="0"/>
              <a:t>Loodud 2015 alguses, initsiaatoriks NATARC</a:t>
            </a:r>
          </a:p>
          <a:p>
            <a:pPr lvl="1"/>
            <a:r>
              <a:rPr lang="et-EE" smtClean="0"/>
              <a:t>TÜ, TTÜ, EMÜ, </a:t>
            </a:r>
          </a:p>
          <a:p>
            <a:pPr lvl="1"/>
            <a:r>
              <a:rPr lang="et-EE" smtClean="0"/>
              <a:t>DataCite Eesti DOI prefiks: 10.15152/...</a:t>
            </a:r>
          </a:p>
          <a:p>
            <a:pPr lvl="1"/>
            <a:r>
              <a:rPr lang="et-EE" smtClean="0"/>
              <a:t>Toimivad teenused/repositooriumid:</a:t>
            </a:r>
          </a:p>
          <a:p>
            <a:pPr lvl="2"/>
            <a:r>
              <a:rPr lang="et-EE" smtClean="0"/>
              <a:t>PlutoF TÜ Loodusmuuseumis</a:t>
            </a:r>
          </a:p>
          <a:p>
            <a:pPr lvl="3"/>
            <a:r>
              <a:rPr lang="et-EE" smtClean="0"/>
              <a:t>elurikkuse ja bioloogiaga seotud andmed</a:t>
            </a:r>
          </a:p>
          <a:p>
            <a:pPr lvl="2"/>
            <a:r>
              <a:rPr lang="et-EE" smtClean="0"/>
              <a:t>SARV TTÜs</a:t>
            </a:r>
          </a:p>
          <a:p>
            <a:pPr lvl="3"/>
            <a:r>
              <a:rPr lang="et-EE" smtClean="0"/>
              <a:t>geoteaduslikud andmed</a:t>
            </a:r>
          </a:p>
          <a:p>
            <a:pPr lvl="2"/>
            <a:r>
              <a:rPr lang="et-EE" smtClean="0"/>
              <a:t>Eesti </a:t>
            </a:r>
            <a:r>
              <a:rPr lang="et-EE"/>
              <a:t>Keeleressursside Keskus TÜs</a:t>
            </a:r>
          </a:p>
          <a:p>
            <a:pPr lvl="3"/>
            <a:r>
              <a:rPr lang="et-EE" smtClean="0"/>
              <a:t>lingvistika</a:t>
            </a:r>
          </a:p>
          <a:p>
            <a:pPr lvl="1"/>
            <a:r>
              <a:rPr lang="et-EE" smtClean="0"/>
              <a:t>Kokku registreeritud Eestis üle 400 tuh kirjet, enamus PlutoF (geeniinfo)</a:t>
            </a:r>
          </a:p>
          <a:p>
            <a:pPr lvl="1"/>
            <a:endParaRPr lang="et-EE"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38" y="5040837"/>
            <a:ext cx="1717473" cy="1158945"/>
          </a:xfrm>
          <a:prstGeom prst="rect">
            <a:avLst/>
          </a:prstGeom>
          <a:effectLst>
            <a:outerShdw blurRad="63500" sx="102000" sy="102000" algn="ctr" rotWithShape="0">
              <a:prstClr val="black">
                <a:alpha val="40000"/>
              </a:prstClr>
            </a:outerShdw>
          </a:effectLst>
        </p:spPr>
      </p:pic>
      <p:sp>
        <p:nvSpPr>
          <p:cNvPr id="6" name="TextBox 5"/>
          <p:cNvSpPr txBox="1"/>
          <p:nvPr/>
        </p:nvSpPr>
        <p:spPr>
          <a:xfrm>
            <a:off x="973768" y="6253841"/>
            <a:ext cx="4706219" cy="307777"/>
          </a:xfrm>
          <a:prstGeom prst="rect">
            <a:avLst/>
          </a:prstGeom>
          <a:noFill/>
        </p:spPr>
        <p:txBody>
          <a:bodyPr wrap="square" rtlCol="0">
            <a:spAutoFit/>
          </a:bodyPr>
          <a:lstStyle/>
          <a:p>
            <a:r>
              <a:rPr lang="et-EE" sz="1400"/>
              <a:t>vt </a:t>
            </a:r>
            <a:r>
              <a:rPr lang="et-EE" sz="1400">
                <a:hlinkClick r:id="rId4"/>
              </a:rPr>
              <a:t>http://</a:t>
            </a:r>
            <a:r>
              <a:rPr lang="et-EE" sz="1400" smtClean="0">
                <a:hlinkClick r:id="rId4"/>
              </a:rPr>
              <a:t>datacite.ut.ee</a:t>
            </a:r>
            <a:r>
              <a:rPr lang="et-EE" sz="1400" smtClean="0"/>
              <a:t> ja </a:t>
            </a:r>
            <a:r>
              <a:rPr lang="et-EE" sz="1400" smtClean="0">
                <a:hlinkClick r:id="rId5"/>
              </a:rPr>
              <a:t>http://datacite.org</a:t>
            </a:r>
            <a:r>
              <a:rPr lang="et-EE" sz="1400" smtClean="0"/>
              <a:t> </a:t>
            </a:r>
          </a:p>
        </p:txBody>
      </p:sp>
      <p:sp>
        <p:nvSpPr>
          <p:cNvPr id="9" name="TextBox 8"/>
          <p:cNvSpPr txBox="1"/>
          <p:nvPr/>
        </p:nvSpPr>
        <p:spPr>
          <a:xfrm>
            <a:off x="7940849" y="2620652"/>
            <a:ext cx="3497791" cy="276999"/>
          </a:xfrm>
          <a:prstGeom prst="rect">
            <a:avLst/>
          </a:prstGeom>
          <a:noFill/>
        </p:spPr>
        <p:txBody>
          <a:bodyPr wrap="square" rtlCol="0">
            <a:spAutoFit/>
          </a:bodyPr>
          <a:lstStyle/>
          <a:p>
            <a:r>
              <a:rPr lang="et-EE" sz="1200" smtClean="0"/>
              <a:t>DataCite Eesti konsortsiumi initsatiivrühm</a:t>
            </a:r>
            <a:endParaRPr lang="en-US" sz="1200"/>
          </a:p>
        </p:txBody>
      </p:sp>
    </p:spTree>
    <p:extLst>
      <p:ext uri="{BB962C8B-B14F-4D97-AF65-F5344CB8AC3E}">
        <p14:creationId xmlns:p14="http://schemas.microsoft.com/office/powerpoint/2010/main" val="438765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err="1" smtClean="0"/>
              <a:t>DataCite</a:t>
            </a:r>
            <a:r>
              <a:rPr lang="et-EE" dirty="0" smtClean="0"/>
              <a:t> Eesti näide </a:t>
            </a:r>
            <a:r>
              <a:rPr lang="et-EE" dirty="0" err="1" smtClean="0"/>
              <a:t>geokogude</a:t>
            </a:r>
            <a:r>
              <a:rPr lang="et-EE" dirty="0" smtClean="0"/>
              <a:t> andmebaasis</a:t>
            </a:r>
            <a:endParaRPr lang="et-EE" dirty="0"/>
          </a:p>
        </p:txBody>
      </p:sp>
      <p:sp>
        <p:nvSpPr>
          <p:cNvPr id="3" name="Content Placeholder 2"/>
          <p:cNvSpPr>
            <a:spLocks noGrp="1"/>
          </p:cNvSpPr>
          <p:nvPr>
            <p:ph idx="1"/>
          </p:nvPr>
        </p:nvSpPr>
        <p:spPr>
          <a:xfrm>
            <a:off x="688157" y="1690689"/>
            <a:ext cx="5545003" cy="4804416"/>
          </a:xfrm>
        </p:spPr>
        <p:txBody>
          <a:bodyPr>
            <a:normAutofit fontScale="55000" lnSpcReduction="20000"/>
          </a:bodyPr>
          <a:lstStyle/>
          <a:p>
            <a:r>
              <a:rPr lang="et-EE" dirty="0" smtClean="0"/>
              <a:t>Teadusartikkel</a:t>
            </a:r>
          </a:p>
          <a:p>
            <a:pPr lvl="1"/>
            <a:r>
              <a:rPr lang="et-EE" dirty="0" err="1" smtClean="0"/>
              <a:t>Lehnert</a:t>
            </a:r>
            <a:r>
              <a:rPr lang="et-EE" dirty="0" smtClean="0"/>
              <a:t>, O., </a:t>
            </a:r>
            <a:r>
              <a:rPr lang="et-EE" dirty="0" err="1" smtClean="0"/>
              <a:t>Meinhold</a:t>
            </a:r>
            <a:r>
              <a:rPr lang="et-EE" dirty="0" smtClean="0"/>
              <a:t>, G., </a:t>
            </a:r>
            <a:r>
              <a:rPr lang="et-EE" dirty="0" err="1" smtClean="0"/>
              <a:t>Wu</a:t>
            </a:r>
            <a:r>
              <a:rPr lang="et-EE" dirty="0" smtClean="0"/>
              <a:t>, R., </a:t>
            </a:r>
            <a:r>
              <a:rPr lang="et-EE" dirty="0" err="1" smtClean="0"/>
              <a:t>Calner</a:t>
            </a:r>
            <a:r>
              <a:rPr lang="et-EE" dirty="0" smtClean="0"/>
              <a:t>, M. &amp; </a:t>
            </a:r>
            <a:r>
              <a:rPr lang="et-EE" dirty="0" err="1" smtClean="0"/>
              <a:t>Joachimski</a:t>
            </a:r>
            <a:r>
              <a:rPr lang="et-EE" dirty="0" smtClean="0"/>
              <a:t>, M.M. (2014): </a:t>
            </a:r>
            <a:r>
              <a:rPr lang="el-GR" dirty="0" smtClean="0"/>
              <a:t>δ13</a:t>
            </a:r>
            <a:r>
              <a:rPr lang="et-EE" dirty="0" smtClean="0"/>
              <a:t>C </a:t>
            </a:r>
            <a:r>
              <a:rPr lang="et-EE" dirty="0" err="1" smtClean="0"/>
              <a:t>chemostratigraphy</a:t>
            </a:r>
            <a:r>
              <a:rPr lang="et-EE" dirty="0" smtClean="0"/>
              <a:t> in </a:t>
            </a:r>
            <a:r>
              <a:rPr lang="et-EE" dirty="0" err="1" smtClean="0"/>
              <a:t>the</a:t>
            </a:r>
            <a:r>
              <a:rPr lang="et-EE" dirty="0" smtClean="0"/>
              <a:t> </a:t>
            </a:r>
            <a:r>
              <a:rPr lang="et-EE" dirty="0" err="1" smtClean="0"/>
              <a:t>upper</a:t>
            </a:r>
            <a:r>
              <a:rPr lang="et-EE" dirty="0" smtClean="0"/>
              <a:t> </a:t>
            </a:r>
            <a:r>
              <a:rPr lang="et-EE" dirty="0" err="1" smtClean="0"/>
              <a:t>Tremadocian</a:t>
            </a:r>
            <a:r>
              <a:rPr lang="et-EE" dirty="0" smtClean="0"/>
              <a:t> </a:t>
            </a:r>
            <a:r>
              <a:rPr lang="et-EE" dirty="0" err="1" smtClean="0"/>
              <a:t>through</a:t>
            </a:r>
            <a:r>
              <a:rPr lang="et-EE" dirty="0" smtClean="0"/>
              <a:t> </a:t>
            </a:r>
            <a:r>
              <a:rPr lang="et-EE" dirty="0" err="1" smtClean="0"/>
              <a:t>lower</a:t>
            </a:r>
            <a:r>
              <a:rPr lang="et-EE" dirty="0" smtClean="0"/>
              <a:t> </a:t>
            </a:r>
            <a:r>
              <a:rPr lang="et-EE" dirty="0" err="1" smtClean="0"/>
              <a:t>Katian</a:t>
            </a:r>
            <a:r>
              <a:rPr lang="et-EE" dirty="0" smtClean="0"/>
              <a:t> (</a:t>
            </a:r>
            <a:r>
              <a:rPr lang="et-EE" dirty="0" err="1" smtClean="0"/>
              <a:t>Ordovician</a:t>
            </a:r>
            <a:r>
              <a:rPr lang="et-EE" dirty="0" smtClean="0"/>
              <a:t>) </a:t>
            </a:r>
            <a:r>
              <a:rPr lang="et-EE" dirty="0" err="1" smtClean="0"/>
              <a:t>carbonate</a:t>
            </a:r>
            <a:r>
              <a:rPr lang="et-EE" dirty="0" smtClean="0"/>
              <a:t> </a:t>
            </a:r>
            <a:r>
              <a:rPr lang="et-EE" dirty="0" err="1" smtClean="0"/>
              <a:t>succession</a:t>
            </a:r>
            <a:r>
              <a:rPr lang="et-EE" dirty="0" smtClean="0"/>
              <a:t> of </a:t>
            </a:r>
            <a:r>
              <a:rPr lang="et-EE" dirty="0" err="1" smtClean="0"/>
              <a:t>the</a:t>
            </a:r>
            <a:r>
              <a:rPr lang="et-EE" dirty="0" smtClean="0"/>
              <a:t> </a:t>
            </a:r>
            <a:r>
              <a:rPr lang="et-EE" dirty="0" err="1" smtClean="0"/>
              <a:t>Siljan</a:t>
            </a:r>
            <a:r>
              <a:rPr lang="et-EE" dirty="0" smtClean="0"/>
              <a:t> </a:t>
            </a:r>
            <a:r>
              <a:rPr lang="et-EE" dirty="0" err="1" smtClean="0"/>
              <a:t>district</a:t>
            </a:r>
            <a:r>
              <a:rPr lang="et-EE" dirty="0" smtClean="0"/>
              <a:t>, </a:t>
            </a:r>
            <a:r>
              <a:rPr lang="et-EE" dirty="0" err="1" smtClean="0"/>
              <a:t>central</a:t>
            </a:r>
            <a:r>
              <a:rPr lang="et-EE" dirty="0" smtClean="0"/>
              <a:t> </a:t>
            </a:r>
            <a:r>
              <a:rPr lang="et-EE" dirty="0" err="1" smtClean="0"/>
              <a:t>Sweden</a:t>
            </a:r>
            <a:r>
              <a:rPr lang="et-EE" dirty="0" smtClean="0"/>
              <a:t>. Estonian </a:t>
            </a:r>
            <a:r>
              <a:rPr lang="et-EE" dirty="0" err="1" smtClean="0"/>
              <a:t>Journal</a:t>
            </a:r>
            <a:r>
              <a:rPr lang="et-EE" dirty="0" smtClean="0"/>
              <a:t> of </a:t>
            </a:r>
            <a:r>
              <a:rPr lang="et-EE" dirty="0" err="1" smtClean="0"/>
              <a:t>Earth</a:t>
            </a:r>
            <a:r>
              <a:rPr lang="et-EE" dirty="0" smtClean="0"/>
              <a:t> </a:t>
            </a:r>
            <a:r>
              <a:rPr lang="et-EE" dirty="0" err="1" smtClean="0"/>
              <a:t>Sciences</a:t>
            </a:r>
            <a:r>
              <a:rPr lang="et-EE" dirty="0" smtClean="0"/>
              <a:t> 63: 277-286. </a:t>
            </a:r>
            <a:r>
              <a:rPr lang="et-EE" dirty="0" smtClean="0">
                <a:hlinkClick r:id="rId2"/>
              </a:rPr>
              <a:t>http://doi.org/10.3176/earth.2014.31</a:t>
            </a:r>
            <a:endParaRPr lang="et-EE" dirty="0" smtClean="0"/>
          </a:p>
          <a:p>
            <a:r>
              <a:rPr lang="et-EE" dirty="0" smtClean="0"/>
              <a:t>Alusandmete tabel</a:t>
            </a:r>
          </a:p>
          <a:p>
            <a:r>
              <a:rPr lang="et-EE" dirty="0" err="1" smtClean="0"/>
              <a:t>Metaandmete</a:t>
            </a:r>
            <a:r>
              <a:rPr lang="et-EE" dirty="0" smtClean="0"/>
              <a:t> sisestamine </a:t>
            </a:r>
            <a:r>
              <a:rPr lang="et-EE" err="1" smtClean="0"/>
              <a:t>geokogude</a:t>
            </a:r>
            <a:r>
              <a:rPr lang="et-EE" smtClean="0"/>
              <a:t> infosüsteemi</a:t>
            </a:r>
          </a:p>
          <a:p>
            <a:r>
              <a:rPr lang="et-EE"/>
              <a:t>Kohustuslikud:</a:t>
            </a:r>
          </a:p>
          <a:p>
            <a:pPr lvl="1"/>
            <a:r>
              <a:rPr lang="et-EE"/>
              <a:t>Identifikaator (DOI)</a:t>
            </a:r>
          </a:p>
          <a:p>
            <a:pPr lvl="1"/>
            <a:r>
              <a:rPr lang="et-EE"/>
              <a:t>Autor (Creator)</a:t>
            </a:r>
          </a:p>
          <a:p>
            <a:pPr lvl="1"/>
            <a:r>
              <a:rPr lang="et-EE"/>
              <a:t>Pealkiri (Title)</a:t>
            </a:r>
          </a:p>
          <a:p>
            <a:pPr lvl="1"/>
            <a:r>
              <a:rPr lang="et-EE"/>
              <a:t>Kirjastaja (Publisher)</a:t>
            </a:r>
          </a:p>
          <a:p>
            <a:pPr lvl="1"/>
            <a:r>
              <a:rPr lang="et-EE"/>
              <a:t>Aasta (PublisherYear</a:t>
            </a:r>
            <a:r>
              <a:rPr lang="et-EE" smtClean="0"/>
              <a:t>)</a:t>
            </a:r>
            <a:endParaRPr lang="et-EE" dirty="0" smtClean="0"/>
          </a:p>
          <a:p>
            <a:r>
              <a:rPr lang="et-EE" dirty="0" err="1" smtClean="0"/>
              <a:t>Staatilis</a:t>
            </a:r>
            <a:r>
              <a:rPr lang="et-EE" dirty="0" smtClean="0"/>
              <a:t>(t)e faili(de) üleslaadimine </a:t>
            </a:r>
            <a:r>
              <a:rPr lang="et-EE" dirty="0" err="1" smtClean="0"/>
              <a:t>geokogude</a:t>
            </a:r>
            <a:r>
              <a:rPr lang="et-EE" dirty="0" smtClean="0"/>
              <a:t> infosüsteemi</a:t>
            </a:r>
          </a:p>
          <a:p>
            <a:r>
              <a:rPr lang="et-EE" dirty="0" err="1" smtClean="0"/>
              <a:t>Metaandmete</a:t>
            </a:r>
            <a:r>
              <a:rPr lang="et-EE" dirty="0" smtClean="0"/>
              <a:t> ja DOI registreerimine </a:t>
            </a:r>
            <a:r>
              <a:rPr lang="et-EE" dirty="0" err="1" smtClean="0"/>
              <a:t>DataCite</a:t>
            </a:r>
            <a:r>
              <a:rPr lang="et-EE" dirty="0" smtClean="0"/>
              <a:t> MDS kaudu </a:t>
            </a:r>
          </a:p>
          <a:p>
            <a:pPr lvl="1"/>
            <a:r>
              <a:rPr lang="et-EE" dirty="0" smtClean="0"/>
              <a:t>toimub läbi meie kasutajaliidese</a:t>
            </a:r>
          </a:p>
          <a:p>
            <a:r>
              <a:rPr lang="et-EE" dirty="0" smtClean="0"/>
              <a:t>doi:10.15152/GEO.4</a:t>
            </a:r>
          </a:p>
          <a:p>
            <a:r>
              <a:rPr lang="et-EE" dirty="0" smtClean="0"/>
              <a:t>viidatav püsilingi kaudu: </a:t>
            </a:r>
            <a:r>
              <a:rPr lang="et-EE" dirty="0" smtClean="0">
                <a:hlinkClick r:id="rId3"/>
              </a:rPr>
              <a:t>http://doi.org/10.15152/GEO.4</a:t>
            </a:r>
            <a:endParaRPr lang="et-EE" dirty="0" smtClean="0"/>
          </a:p>
          <a:p>
            <a:r>
              <a:rPr lang="et-EE" dirty="0" smtClean="0"/>
              <a:t>leitav </a:t>
            </a:r>
            <a:r>
              <a:rPr lang="et-EE" dirty="0" smtClean="0">
                <a:hlinkClick r:id="rId4"/>
              </a:rPr>
              <a:t>http</a:t>
            </a:r>
            <a:r>
              <a:rPr lang="et-EE" smtClean="0">
                <a:hlinkClick r:id="rId4"/>
              </a:rPr>
              <a:t>://search.datacite.org/ui</a:t>
            </a:r>
            <a:endParaRPr lang="et-EE" dirty="0" smtClean="0"/>
          </a:p>
        </p:txBody>
      </p:sp>
      <p:graphicFrame>
        <p:nvGraphicFramePr>
          <p:cNvPr id="8" name="Table 7"/>
          <p:cNvGraphicFramePr>
            <a:graphicFrameLocks noGrp="1"/>
          </p:cNvGraphicFramePr>
          <p:nvPr>
            <p:extLst>
              <p:ext uri="{D42A27DB-BD31-4B8C-83A1-F6EECF244321}">
                <p14:modId xmlns:p14="http://schemas.microsoft.com/office/powerpoint/2010/main" val="2062673662"/>
              </p:ext>
            </p:extLst>
          </p:nvPr>
        </p:nvGraphicFramePr>
        <p:xfrm>
          <a:off x="6438900" y="1980407"/>
          <a:ext cx="5410592" cy="3022668"/>
        </p:xfrm>
        <a:graphic>
          <a:graphicData uri="http://schemas.openxmlformats.org/drawingml/2006/table">
            <a:tbl>
              <a:tblPr/>
              <a:tblGrid>
                <a:gridCol w="1352648"/>
                <a:gridCol w="1352648"/>
                <a:gridCol w="1352648"/>
                <a:gridCol w="1352648"/>
              </a:tblGrid>
              <a:tr h="143391">
                <a:tc>
                  <a:txBody>
                    <a:bodyPr/>
                    <a:lstStyle/>
                    <a:p>
                      <a:r>
                        <a:rPr lang="et-EE" sz="900"/>
                        <a:t>Locality</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Depth (m)</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Sample No.</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l-GR" sz="900"/>
                        <a:t>δ13</a:t>
                      </a:r>
                      <a:r>
                        <a:rPr lang="et-EE" sz="900"/>
                        <a:t>C (‰)</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146.56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204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0.71</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146.98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205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0.76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147.4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206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1.03</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147.82</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207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0.97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148.225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208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0.95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148.523</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209</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0.84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148.615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210</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1.27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35324">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148.88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a:t>Sol 211</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t-EE" sz="900" dirty="0"/>
                        <a:t>0.90</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7369" y="3044856"/>
            <a:ext cx="2732123" cy="3600821"/>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986021" y="5756440"/>
            <a:ext cx="3009363" cy="738664"/>
          </a:xfrm>
          <a:prstGeom prst="rect">
            <a:avLst/>
          </a:prstGeom>
          <a:noFill/>
        </p:spPr>
        <p:txBody>
          <a:bodyPr wrap="square" rtlCol="0">
            <a:spAutoFit/>
          </a:bodyPr>
          <a:lstStyle/>
          <a:p>
            <a:pPr algn="r"/>
            <a:r>
              <a:rPr lang="et-EE" sz="1400" smtClean="0"/>
              <a:t>SARVe DOI funktsionaalsust kasutab</a:t>
            </a:r>
          </a:p>
          <a:p>
            <a:pPr algn="r"/>
            <a:r>
              <a:rPr lang="et-EE" sz="1400" i="1" smtClean="0"/>
              <a:t>Estonian J. Earth Sci. </a:t>
            </a:r>
            <a:r>
              <a:rPr lang="et-EE" sz="1400" smtClean="0"/>
              <a:t>lisaandmete repositooriumina</a:t>
            </a:r>
            <a:endParaRPr lang="en-US" sz="1400"/>
          </a:p>
        </p:txBody>
      </p:sp>
    </p:spTree>
    <p:extLst>
      <p:ext uri="{BB962C8B-B14F-4D97-AF65-F5344CB8AC3E}">
        <p14:creationId xmlns:p14="http://schemas.microsoft.com/office/powerpoint/2010/main" val="3988502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56864"/>
            <a:ext cx="7772400" cy="2387600"/>
          </a:xfrm>
        </p:spPr>
        <p:txBody>
          <a:bodyPr>
            <a:normAutofit fontScale="90000"/>
          </a:bodyPr>
          <a:lstStyle/>
          <a:p>
            <a:r>
              <a:rPr lang="et-EE" sz="7300" smtClean="0">
                <a:solidFill>
                  <a:srgbClr val="C00000"/>
                </a:solidFill>
                <a:latin typeface="+mn-lt"/>
              </a:rPr>
              <a:t>NATARC</a:t>
            </a:r>
            <a:r>
              <a:rPr lang="et-EE" smtClean="0"/>
              <a:t/>
            </a:r>
            <a:br>
              <a:rPr lang="et-EE" smtClean="0"/>
            </a:br>
            <a:r>
              <a:rPr lang="et-EE" smtClean="0"/>
              <a:t/>
            </a:r>
            <a:br>
              <a:rPr lang="et-EE" smtClean="0"/>
            </a:br>
            <a:r>
              <a:rPr lang="et-EE" smtClean="0"/>
              <a:t>Loodusteaduslikud arhiivid ja andmevõrgustik</a:t>
            </a:r>
            <a:endParaRPr lang="en-US"/>
          </a:p>
        </p:txBody>
      </p:sp>
      <p:sp>
        <p:nvSpPr>
          <p:cNvPr id="3" name="Subtitle 2"/>
          <p:cNvSpPr>
            <a:spLocks noGrp="1"/>
          </p:cNvSpPr>
          <p:nvPr>
            <p:ph type="subTitle" idx="1"/>
          </p:nvPr>
        </p:nvSpPr>
        <p:spPr>
          <a:xfrm>
            <a:off x="2667000" y="4980373"/>
            <a:ext cx="6858000" cy="1298359"/>
          </a:xfrm>
        </p:spPr>
        <p:txBody>
          <a:bodyPr/>
          <a:lstStyle/>
          <a:p>
            <a:r>
              <a:rPr lang="et-EE" smtClean="0"/>
              <a:t>Olle Hints</a:t>
            </a:r>
          </a:p>
          <a:p>
            <a:r>
              <a:rPr lang="et-EE" sz="1800"/>
              <a:t>TTÜ Geoloogia </a:t>
            </a:r>
            <a:r>
              <a:rPr lang="et-EE" sz="1800" smtClean="0"/>
              <a:t>Instituut, olle.hints@ttu.ee</a:t>
            </a:r>
            <a:endParaRPr lang="et-EE" sz="1800"/>
          </a:p>
        </p:txBody>
      </p:sp>
      <p:pic>
        <p:nvPicPr>
          <p:cNvPr id="4" name="Picture 2" descr="NATARC_transparen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1401" y="1255189"/>
            <a:ext cx="557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30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2" descr="C:\Users\kylaline\Desktop\NATARC\hoidla2_töö.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381" y="1784623"/>
            <a:ext cx="3666567" cy="243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t-EE" smtClean="0"/>
              <a:t>Taristu kasutamine ja avatus</a:t>
            </a:r>
            <a:endParaRPr lang="en-US"/>
          </a:p>
        </p:txBody>
      </p:sp>
      <p:sp>
        <p:nvSpPr>
          <p:cNvPr id="3" name="Content Placeholder 2"/>
          <p:cNvSpPr>
            <a:spLocks noGrp="1"/>
          </p:cNvSpPr>
          <p:nvPr>
            <p:ph idx="1"/>
          </p:nvPr>
        </p:nvSpPr>
        <p:spPr>
          <a:xfrm>
            <a:off x="838200" y="1825624"/>
            <a:ext cx="3601825" cy="2393145"/>
          </a:xfrm>
        </p:spPr>
        <p:txBody>
          <a:bodyPr>
            <a:normAutofit fontScale="70000" lnSpcReduction="20000"/>
          </a:bodyPr>
          <a:lstStyle/>
          <a:p>
            <a:r>
              <a:rPr lang="et-EE" smtClean="0"/>
              <a:t>Füüsiline juurdepääs kogudele</a:t>
            </a:r>
          </a:p>
          <a:p>
            <a:pPr lvl="1"/>
            <a:r>
              <a:rPr lang="et-EE" smtClean="0"/>
              <a:t>teadlased</a:t>
            </a:r>
          </a:p>
          <a:p>
            <a:pPr lvl="1"/>
            <a:r>
              <a:rPr lang="et-EE" smtClean="0"/>
              <a:t>üliõpilased</a:t>
            </a:r>
          </a:p>
          <a:p>
            <a:pPr lvl="1"/>
            <a:r>
              <a:rPr lang="et-EE" smtClean="0"/>
              <a:t>huviteadlased</a:t>
            </a:r>
          </a:p>
          <a:p>
            <a:r>
              <a:rPr lang="et-EE" smtClean="0"/>
              <a:t>Materjali deponeerimine</a:t>
            </a:r>
          </a:p>
          <a:p>
            <a:r>
              <a:rPr lang="et-EE" smtClean="0"/>
              <a:t>Andmete vaba kättesaadavus</a:t>
            </a:r>
          </a:p>
          <a:p>
            <a:pPr lvl="1"/>
            <a:r>
              <a:rPr lang="et-EE" smtClean="0"/>
              <a:t>CC BY või CC BY-NC litsents</a:t>
            </a:r>
          </a:p>
          <a:p>
            <a:r>
              <a:rPr lang="et-EE" smtClean="0"/>
              <a:t>Andmebaaside API-d</a:t>
            </a:r>
          </a:p>
          <a:p>
            <a:endParaRPr lang="en-US"/>
          </a:p>
        </p:txBody>
      </p:sp>
      <p:sp>
        <p:nvSpPr>
          <p:cNvPr id="10" name="Content Placeholder 2"/>
          <p:cNvSpPr txBox="1">
            <a:spLocks/>
          </p:cNvSpPr>
          <p:nvPr/>
        </p:nvSpPr>
        <p:spPr>
          <a:xfrm>
            <a:off x="8835775" y="271190"/>
            <a:ext cx="3048039" cy="570882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mtClean="0"/>
              <a:t>Prof. David Fike, Washington University, USA: </a:t>
            </a:r>
          </a:p>
          <a:p>
            <a:r>
              <a:rPr lang="et-EE" smtClean="0"/>
              <a:t>... </a:t>
            </a:r>
            <a:r>
              <a:rPr lang="en-US" smtClean="0"/>
              <a:t>The Paleozoic strata of Estonia are among the best preserved and least altered sedimentary rocks from this time preserved anywhere in the world. The numerous cores that were drilled through these strata in Estonia are a unique archive of Earth history and a real scientific treasure that allow researchers in Estonia and their collaborators from across the world to better understand Paleozoic Earth history. My understanding is that the cores available at Särghaua represent only a small fraction of those cores that have been collected (with many archived outside of Tallinn and currently unavailable for scientific investigation). This is unfortunate, </a:t>
            </a:r>
            <a:r>
              <a:rPr lang="en-US" b="1" smtClean="0"/>
              <a:t>as this collection is truly unmatched in the world and the ability to archive and showcase all the cores in a facility such as Särghaua would further increase Estonia’s standing in the field of Earth science and assuredly facilitate additional collaborations between Estonian scientists and others around the world</a:t>
            </a:r>
            <a:r>
              <a:rPr lang="et-EE" b="1" smtClean="0"/>
              <a:t> </a:t>
            </a:r>
            <a:r>
              <a:rPr lang="en-US" smtClean="0"/>
              <a:t>.</a:t>
            </a:r>
            <a:r>
              <a:rPr lang="et-EE" smtClean="0"/>
              <a:t>..</a:t>
            </a:r>
            <a:endParaRPr lang="en-US" smtClean="0"/>
          </a:p>
          <a:p>
            <a:endParaRPr lang="et-EE" dirty="0"/>
          </a:p>
        </p:txBody>
      </p:sp>
      <p:pic>
        <p:nvPicPr>
          <p:cNvPr id="11" name="Picture 10" descr="new_wulogo_color"/>
          <p:cNvPicPr/>
          <p:nvPr/>
        </p:nvPicPr>
        <p:blipFill>
          <a:blip r:embed="rId4"/>
          <a:srcRect/>
          <a:stretch>
            <a:fillRect/>
          </a:stretch>
        </p:blipFill>
        <p:spPr bwMode="auto">
          <a:xfrm>
            <a:off x="9193676" y="6052928"/>
            <a:ext cx="2607945" cy="719455"/>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0381" y="4337553"/>
            <a:ext cx="3666567" cy="243483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856" y="4337553"/>
            <a:ext cx="3657364" cy="2438242"/>
          </a:xfrm>
          <a:prstGeom prst="rect">
            <a:avLst/>
          </a:prstGeom>
        </p:spPr>
      </p:pic>
    </p:spTree>
    <p:extLst>
      <p:ext uri="{BB962C8B-B14F-4D97-AF65-F5344CB8AC3E}">
        <p14:creationId xmlns:p14="http://schemas.microsoft.com/office/powerpoint/2010/main" val="2597479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Andmebaaside kasutus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39" y="1338099"/>
            <a:ext cx="4488361" cy="23812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2" y="3571473"/>
            <a:ext cx="4638675" cy="1619250"/>
          </a:xfrm>
          <a:prstGeom prst="rect">
            <a:avLst/>
          </a:prstGeom>
        </p:spPr>
      </p:pic>
      <p:sp>
        <p:nvSpPr>
          <p:cNvPr id="8" name="TextBox 7"/>
          <p:cNvSpPr txBox="1"/>
          <p:nvPr/>
        </p:nvSpPr>
        <p:spPr>
          <a:xfrm>
            <a:off x="1660983" y="5491058"/>
            <a:ext cx="3086100" cy="923330"/>
          </a:xfrm>
          <a:prstGeom prst="rect">
            <a:avLst/>
          </a:prstGeom>
          <a:noFill/>
        </p:spPr>
        <p:txBody>
          <a:bodyPr wrap="square" rtlCol="0">
            <a:spAutoFit/>
          </a:bodyPr>
          <a:lstStyle/>
          <a:p>
            <a:pPr algn="ctr"/>
            <a:r>
              <a:rPr lang="et-EE" smtClean="0"/>
              <a:t>Geokogude infosüsteemi avalikud kasutajaliidesed (</a:t>
            </a:r>
            <a:r>
              <a:rPr lang="et-EE" smtClean="0">
                <a:hlinkClick r:id="rId4"/>
              </a:rPr>
              <a:t>fossiilid.info</a:t>
            </a:r>
            <a:r>
              <a:rPr lang="et-EE" smtClean="0"/>
              <a:t> ja </a:t>
            </a:r>
            <a:r>
              <a:rPr lang="et-EE" smtClean="0">
                <a:hlinkClick r:id="rId5"/>
              </a:rPr>
              <a:t>geokogud.info</a:t>
            </a:r>
            <a:r>
              <a:rPr lang="et-EE"/>
              <a:t>)</a:t>
            </a:r>
            <a:endParaRPr lang="en-US"/>
          </a:p>
        </p:txBody>
      </p:sp>
      <p:sp>
        <p:nvSpPr>
          <p:cNvPr id="9" name="TextBox 1"/>
          <p:cNvSpPr txBox="1">
            <a:spLocks noChangeArrowheads="1"/>
          </p:cNvSpPr>
          <p:nvPr/>
        </p:nvSpPr>
        <p:spPr bwMode="auto">
          <a:xfrm>
            <a:off x="6524626" y="909310"/>
            <a:ext cx="50884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t-EE" altLang="en-US" sz="2000" smtClean="0">
                <a:latin typeface="+mn-lt"/>
              </a:rPr>
              <a:t>Elurikkuse andmebaas </a:t>
            </a:r>
            <a:r>
              <a:rPr lang="et-EE" altLang="en-US" sz="2000" b="1" smtClean="0">
                <a:latin typeface="+mn-lt"/>
              </a:rPr>
              <a:t>PlutoF</a:t>
            </a:r>
            <a:r>
              <a:rPr lang="et-EE" altLang="en-US" sz="2000" smtClean="0">
                <a:latin typeface="+mn-lt"/>
              </a:rPr>
              <a:t> (</a:t>
            </a:r>
            <a:r>
              <a:rPr lang="et-EE" altLang="en-US" sz="2000" smtClean="0">
                <a:latin typeface="+mn-lt"/>
                <a:hlinkClick r:id="rId6"/>
              </a:rPr>
              <a:t>http://plutof.ut.ee</a:t>
            </a:r>
            <a:r>
              <a:rPr lang="et-EE" altLang="en-US" sz="2000" smtClean="0">
                <a:latin typeface="+mn-lt"/>
              </a:rPr>
              <a:t>) r</a:t>
            </a:r>
            <a:r>
              <a:rPr lang="en-US" altLang="en-US" sz="2000" smtClean="0">
                <a:latin typeface="+mn-lt"/>
              </a:rPr>
              <a:t>egistreerunud </a:t>
            </a:r>
            <a:r>
              <a:rPr lang="en-US" altLang="en-US" sz="2000">
                <a:latin typeface="+mn-lt"/>
              </a:rPr>
              <a:t>kasutajaid</a:t>
            </a:r>
          </a:p>
          <a:p>
            <a:r>
              <a:rPr lang="en-US" altLang="en-US" sz="2000">
                <a:latin typeface="+mn-lt"/>
              </a:rPr>
              <a:t>2011 – 300</a:t>
            </a:r>
          </a:p>
          <a:p>
            <a:r>
              <a:rPr lang="en-US" altLang="en-US" sz="2000">
                <a:latin typeface="+mn-lt"/>
              </a:rPr>
              <a:t>2015 </a:t>
            </a:r>
            <a:r>
              <a:rPr lang="en-US" altLang="en-US" sz="2000" smtClean="0">
                <a:latin typeface="+mn-lt"/>
              </a:rPr>
              <a:t>–</a:t>
            </a:r>
            <a:r>
              <a:rPr lang="et-EE" altLang="en-US" sz="2000" smtClean="0">
                <a:latin typeface="+mn-lt"/>
              </a:rPr>
              <a:t> </a:t>
            </a:r>
            <a:r>
              <a:rPr lang="en-US" altLang="en-US" sz="2000" smtClean="0">
                <a:latin typeface="+mn-lt"/>
              </a:rPr>
              <a:t>üle </a:t>
            </a:r>
            <a:r>
              <a:rPr lang="en-US" altLang="en-US" sz="2000">
                <a:latin typeface="+mn-lt"/>
              </a:rPr>
              <a:t>1900</a:t>
            </a:r>
          </a:p>
        </p:txBody>
      </p:sp>
      <p:pic>
        <p:nvPicPr>
          <p:cNvPr id="10" name="Picture 2" descr="PLutoF 2.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22888" y="2739515"/>
            <a:ext cx="5583362" cy="97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LutoF 1.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2888" y="3800475"/>
            <a:ext cx="5583362" cy="1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612" y="5605609"/>
            <a:ext cx="10144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lutoF_3.0_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85487" y="2249418"/>
            <a:ext cx="9366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588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956864"/>
            <a:ext cx="7772400" cy="2387600"/>
          </a:xfrm>
        </p:spPr>
        <p:txBody>
          <a:bodyPr>
            <a:normAutofit fontScale="90000"/>
          </a:bodyPr>
          <a:lstStyle/>
          <a:p>
            <a:r>
              <a:rPr lang="et-EE" sz="7300" smtClean="0">
                <a:solidFill>
                  <a:srgbClr val="C00000"/>
                </a:solidFill>
                <a:latin typeface="+mn-lt"/>
              </a:rPr>
              <a:t>NATARC II</a:t>
            </a:r>
            <a:r>
              <a:rPr lang="et-EE" smtClean="0"/>
              <a:t/>
            </a:r>
            <a:br>
              <a:rPr lang="et-EE" smtClean="0"/>
            </a:br>
            <a:r>
              <a:rPr lang="et-EE" smtClean="0"/>
              <a:t/>
            </a:r>
            <a:br>
              <a:rPr lang="et-EE" smtClean="0"/>
            </a:br>
            <a:r>
              <a:rPr lang="et-EE" smtClean="0"/>
              <a:t>Eesti rahvuslik loodusmuuseum</a:t>
            </a:r>
            <a:endParaRPr lang="en-US"/>
          </a:p>
        </p:txBody>
      </p:sp>
      <p:sp>
        <p:nvSpPr>
          <p:cNvPr id="3" name="Subtitle 2"/>
          <p:cNvSpPr>
            <a:spLocks noGrp="1"/>
          </p:cNvSpPr>
          <p:nvPr>
            <p:ph type="subTitle" idx="1"/>
          </p:nvPr>
        </p:nvSpPr>
        <p:spPr>
          <a:xfrm>
            <a:off x="2667000" y="4980373"/>
            <a:ext cx="6858000" cy="1298359"/>
          </a:xfrm>
        </p:spPr>
        <p:txBody>
          <a:bodyPr/>
          <a:lstStyle/>
          <a:p>
            <a:r>
              <a:rPr lang="et-EE" smtClean="0"/>
              <a:t>Olle Hints</a:t>
            </a:r>
          </a:p>
          <a:p>
            <a:r>
              <a:rPr lang="et-EE" sz="1800"/>
              <a:t>TTÜ Geoloogia </a:t>
            </a:r>
            <a:r>
              <a:rPr lang="et-EE" sz="1800" smtClean="0"/>
              <a:t>Instituut, olle.hints@ttu.ee</a:t>
            </a:r>
            <a:endParaRPr lang="et-EE" sz="1800"/>
          </a:p>
        </p:txBody>
      </p:sp>
      <p:pic>
        <p:nvPicPr>
          <p:cNvPr id="4" name="Picture 2" descr="NATARC_transparen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4824" y="1255189"/>
            <a:ext cx="557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9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07869" cy="1325563"/>
          </a:xfrm>
        </p:spPr>
        <p:txBody>
          <a:bodyPr/>
          <a:lstStyle/>
          <a:p>
            <a:r>
              <a:rPr lang="et-EE" dirty="0" smtClean="0"/>
              <a:t>NATARC kui Eesti virtuaalne loodusmuuseum</a:t>
            </a:r>
            <a:endParaRPr lang="et-EE" dirty="0"/>
          </a:p>
        </p:txBody>
      </p:sp>
      <p:sp>
        <p:nvSpPr>
          <p:cNvPr id="3" name="Content Placeholder 2"/>
          <p:cNvSpPr>
            <a:spLocks noGrp="1"/>
          </p:cNvSpPr>
          <p:nvPr>
            <p:ph idx="1"/>
          </p:nvPr>
        </p:nvSpPr>
        <p:spPr>
          <a:xfrm>
            <a:off x="677334" y="1930400"/>
            <a:ext cx="5666316" cy="4461069"/>
          </a:xfrm>
        </p:spPr>
        <p:txBody>
          <a:bodyPr>
            <a:normAutofit fontScale="70000" lnSpcReduction="20000"/>
          </a:bodyPr>
          <a:lstStyle/>
          <a:p>
            <a:r>
              <a:rPr lang="et-EE" smtClean="0"/>
              <a:t>Kas ei saanud juba valmis?</a:t>
            </a:r>
          </a:p>
          <a:p>
            <a:pPr lvl="1"/>
            <a:r>
              <a:rPr lang="et-EE" smtClean="0"/>
              <a:t>Suur </a:t>
            </a:r>
            <a:r>
              <a:rPr lang="et-EE"/>
              <a:t>ja kompleksne taristu, mida ei ole võimalik valmis ehitada 3-4 aastaga.</a:t>
            </a:r>
          </a:p>
          <a:p>
            <a:pPr lvl="1"/>
            <a:r>
              <a:rPr lang="et-EE" smtClean="0"/>
              <a:t>Investeeringute perspektiiv </a:t>
            </a:r>
            <a:r>
              <a:rPr lang="et-EE"/>
              <a:t>25-50 aastat</a:t>
            </a:r>
            <a:r>
              <a:rPr lang="et-EE" smtClean="0"/>
              <a:t>.</a:t>
            </a:r>
          </a:p>
          <a:p>
            <a:endParaRPr lang="et-EE" smtClean="0"/>
          </a:p>
          <a:p>
            <a:r>
              <a:rPr lang="et-EE" smtClean="0"/>
              <a:t>Artikkel </a:t>
            </a:r>
            <a:r>
              <a:rPr lang="et-EE" dirty="0" smtClean="0"/>
              <a:t>researchinestonia.eu lehel: „</a:t>
            </a:r>
            <a:r>
              <a:rPr lang="en-US" dirty="0" smtClean="0"/>
              <a:t>Estonia </a:t>
            </a:r>
            <a:r>
              <a:rPr lang="en-US" dirty="0"/>
              <a:t>Is Creating Its Virtual Museum of Natural </a:t>
            </a:r>
            <a:r>
              <a:rPr lang="en-US" dirty="0" smtClean="0"/>
              <a:t>History</a:t>
            </a:r>
            <a:r>
              <a:rPr lang="et-EE" smtClean="0"/>
              <a:t>“ </a:t>
            </a:r>
            <a:r>
              <a:rPr lang="et-EE" smtClean="0">
                <a:hlinkClick r:id="rId2"/>
              </a:rPr>
              <a:t>link</a:t>
            </a:r>
            <a:r>
              <a:rPr lang="et-EE" smtClean="0"/>
              <a:t>:</a:t>
            </a:r>
            <a:endParaRPr lang="et-EE" dirty="0" smtClean="0"/>
          </a:p>
          <a:p>
            <a:pPr marL="457200" lvl="1" indent="0">
              <a:buNone/>
            </a:pPr>
            <a:r>
              <a:rPr lang="et-EE" smtClean="0"/>
              <a:t>„</a:t>
            </a:r>
            <a:r>
              <a:rPr lang="en-US" dirty="0"/>
              <a:t>NATARC is a science- and IT-led key initiative to knowledge-based </a:t>
            </a:r>
            <a:r>
              <a:rPr lang="en-US"/>
              <a:t>nature </a:t>
            </a:r>
            <a:r>
              <a:rPr lang="en-US" smtClean="0"/>
              <a:t>management </a:t>
            </a:r>
            <a:r>
              <a:rPr lang="en-US" dirty="0"/>
              <a:t>in Estonia</a:t>
            </a:r>
            <a:r>
              <a:rPr lang="en-US" dirty="0" smtClean="0"/>
              <a:t>.</a:t>
            </a:r>
            <a:r>
              <a:rPr lang="et-EE" dirty="0" smtClean="0"/>
              <a:t>“</a:t>
            </a:r>
          </a:p>
          <a:p>
            <a:pPr marL="457200" lvl="1" indent="0">
              <a:buNone/>
            </a:pPr>
            <a:r>
              <a:rPr lang="et-EE" smtClean="0"/>
              <a:t>„...</a:t>
            </a:r>
            <a:r>
              <a:rPr lang="en-US" dirty="0" smtClean="0"/>
              <a:t>both </a:t>
            </a:r>
            <a:r>
              <a:rPr lang="en-US" dirty="0"/>
              <a:t>Estonian universities and national government institutions </a:t>
            </a:r>
            <a:r>
              <a:rPr lang="en-US"/>
              <a:t>are </a:t>
            </a:r>
            <a:r>
              <a:rPr lang="en-US" smtClean="0"/>
              <a:t>involved </a:t>
            </a:r>
            <a:r>
              <a:rPr lang="en-US" dirty="0" smtClean="0"/>
              <a:t>in </a:t>
            </a:r>
            <a:r>
              <a:rPr lang="en-US" dirty="0"/>
              <a:t>it’s development</a:t>
            </a:r>
            <a:r>
              <a:rPr lang="en-US" dirty="0" smtClean="0"/>
              <a:t>.</a:t>
            </a:r>
            <a:r>
              <a:rPr lang="et-EE" dirty="0" smtClean="0"/>
              <a:t>“</a:t>
            </a:r>
          </a:p>
          <a:p>
            <a:pPr marL="457200" lvl="1" indent="0">
              <a:buNone/>
            </a:pPr>
            <a:r>
              <a:rPr lang="et-EE" smtClean="0"/>
              <a:t>„</a:t>
            </a:r>
            <a:r>
              <a:rPr lang="en-US" dirty="0" smtClean="0"/>
              <a:t>It’s </a:t>
            </a:r>
            <a:r>
              <a:rPr lang="en-US" dirty="0"/>
              <a:t>a mixture of both physical and virtual collections, bringing </a:t>
            </a:r>
            <a:r>
              <a:rPr lang="en-US"/>
              <a:t>natural </a:t>
            </a:r>
            <a:r>
              <a:rPr lang="en-US" smtClean="0"/>
              <a:t>archives </a:t>
            </a:r>
            <a:r>
              <a:rPr lang="en-US" dirty="0"/>
              <a:t>to everyone’s home, both in Estonia and elsewhere, as digital tools </a:t>
            </a:r>
            <a:r>
              <a:rPr lang="et-EE" dirty="0" smtClean="0"/>
              <a:t>	</a:t>
            </a:r>
            <a:r>
              <a:rPr lang="en-US" dirty="0" smtClean="0"/>
              <a:t>for </a:t>
            </a:r>
            <a:r>
              <a:rPr lang="en-US" dirty="0"/>
              <a:t>archiving, </a:t>
            </a:r>
            <a:r>
              <a:rPr lang="en-US" dirty="0" err="1"/>
              <a:t>analysing</a:t>
            </a:r>
            <a:r>
              <a:rPr lang="en-US" dirty="0"/>
              <a:t> and sharing the natural history collections are </a:t>
            </a:r>
            <a:r>
              <a:rPr lang="en-US"/>
              <a:t>used </a:t>
            </a:r>
            <a:r>
              <a:rPr lang="en-US" smtClean="0"/>
              <a:t>all </a:t>
            </a:r>
            <a:r>
              <a:rPr lang="en-US" dirty="0"/>
              <a:t>over the </a:t>
            </a:r>
            <a:r>
              <a:rPr lang="en-US" dirty="0" smtClean="0"/>
              <a:t>world</a:t>
            </a:r>
            <a:r>
              <a:rPr lang="et-EE" dirty="0" smtClean="0"/>
              <a:t>.“</a:t>
            </a:r>
          </a:p>
          <a:p>
            <a:pPr marL="0" indent="0">
              <a:buNone/>
            </a:pPr>
            <a:r>
              <a:rPr lang="et-EE" dirty="0"/>
              <a:t>	</a:t>
            </a:r>
            <a:endParaRPr lang="et-EE" dirty="0" smtClean="0"/>
          </a:p>
          <a:p>
            <a:endParaRPr lang="et-E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884" y="1724573"/>
            <a:ext cx="4356017" cy="4556503"/>
          </a:xfrm>
          <a:prstGeom prst="rect">
            <a:avLst/>
          </a:prstGeom>
        </p:spPr>
      </p:pic>
      <p:sp>
        <p:nvSpPr>
          <p:cNvPr id="5" name="TextBox 4"/>
          <p:cNvSpPr txBox="1"/>
          <p:nvPr/>
        </p:nvSpPr>
        <p:spPr>
          <a:xfrm>
            <a:off x="4728327" y="6314961"/>
            <a:ext cx="6517742" cy="523220"/>
          </a:xfrm>
          <a:prstGeom prst="rect">
            <a:avLst/>
          </a:prstGeom>
          <a:noFill/>
        </p:spPr>
        <p:txBody>
          <a:bodyPr wrap="square" rtlCol="0">
            <a:spAutoFit/>
          </a:bodyPr>
          <a:lstStyle/>
          <a:p>
            <a:pPr algn="r"/>
            <a:r>
              <a:rPr lang="en-US" sz="1400">
                <a:hlinkClick r:id="rId2"/>
              </a:rPr>
              <a:t>http://researchinestonia.eu/2015/10/estonia-creating-virtual-museum-natural-history</a:t>
            </a:r>
            <a:r>
              <a:rPr lang="en-US" sz="1400" smtClean="0">
                <a:hlinkClick r:id="rId2"/>
              </a:rPr>
              <a:t>/</a:t>
            </a:r>
            <a:endParaRPr lang="et-EE" sz="1400" smtClean="0"/>
          </a:p>
          <a:p>
            <a:pPr algn="r"/>
            <a:endParaRPr lang="en-US" sz="1400"/>
          </a:p>
        </p:txBody>
      </p:sp>
    </p:spTree>
    <p:extLst>
      <p:ext uri="{BB962C8B-B14F-4D97-AF65-F5344CB8AC3E}">
        <p14:creationId xmlns:p14="http://schemas.microsoft.com/office/powerpoint/2010/main" val="2163758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Jätkutaotluse prioriteedid</a:t>
            </a:r>
            <a:endParaRPr lang="et-EE" dirty="0"/>
          </a:p>
        </p:txBody>
      </p:sp>
      <p:sp>
        <p:nvSpPr>
          <p:cNvPr id="3" name="Content Placeholder 2"/>
          <p:cNvSpPr>
            <a:spLocks noGrp="1"/>
          </p:cNvSpPr>
          <p:nvPr>
            <p:ph idx="1"/>
          </p:nvPr>
        </p:nvSpPr>
        <p:spPr>
          <a:xfrm>
            <a:off x="677334" y="1545771"/>
            <a:ext cx="10676466" cy="4864360"/>
          </a:xfrm>
        </p:spPr>
        <p:txBody>
          <a:bodyPr>
            <a:normAutofit fontScale="62500" lnSpcReduction="20000"/>
          </a:bodyPr>
          <a:lstStyle/>
          <a:p>
            <a:r>
              <a:rPr lang="et-EE" smtClean="0"/>
              <a:t>Infosüsteemide </a:t>
            </a:r>
            <a:r>
              <a:rPr lang="et-EE" dirty="0" smtClean="0"/>
              <a:t>edasiarendamine </a:t>
            </a:r>
            <a:r>
              <a:rPr lang="et-EE" smtClean="0"/>
              <a:t>eesliiniteaduse ja riigi vajaduste jaoks</a:t>
            </a:r>
          </a:p>
          <a:p>
            <a:pPr lvl="1"/>
            <a:r>
              <a:rPr lang="et-EE" smtClean="0"/>
              <a:t>moodulite </a:t>
            </a:r>
            <a:r>
              <a:rPr lang="et-EE" dirty="0" smtClean="0"/>
              <a:t>arendus ja andmekogude ristkasutus/analüüs, uute andmekogude liidestamine (sh. koostöö Teekaardi objektidega)</a:t>
            </a:r>
          </a:p>
          <a:p>
            <a:r>
              <a:rPr lang="et-EE" smtClean="0"/>
              <a:t>Aktiivne </a:t>
            </a:r>
            <a:r>
              <a:rPr lang="et-EE" dirty="0" smtClean="0"/>
              <a:t>roll EL </a:t>
            </a:r>
            <a:r>
              <a:rPr lang="et-EE" smtClean="0"/>
              <a:t>(ESFRI, CETAF) valdkondlikes võrgustikes, siseriiklik koostöö</a:t>
            </a:r>
          </a:p>
          <a:p>
            <a:pPr lvl="1"/>
            <a:r>
              <a:rPr lang="et-EE" smtClean="0"/>
              <a:t>toetuskirjad</a:t>
            </a:r>
            <a:r>
              <a:rPr lang="et-EE" dirty="0" smtClean="0"/>
              <a:t>, ühinemise ajakava ja osalemise eelarve määrata</a:t>
            </a:r>
          </a:p>
          <a:p>
            <a:r>
              <a:rPr lang="et-EE" dirty="0" smtClean="0"/>
              <a:t>Kollektsioonide säilitus- ja </a:t>
            </a:r>
            <a:r>
              <a:rPr lang="et-EE" smtClean="0"/>
              <a:t>uurimistingimuste jätkuv tagamine</a:t>
            </a:r>
          </a:p>
          <a:p>
            <a:pPr lvl="1"/>
            <a:r>
              <a:rPr lang="et-EE" smtClean="0"/>
              <a:t>ehk </a:t>
            </a:r>
            <a:r>
              <a:rPr lang="et-EE" dirty="0" smtClean="0"/>
              <a:t>investeeringud rahvuskollektsioonide ligipääsu ja uurimisvõimaluse tagamiseks (aparatuur-ehitus)</a:t>
            </a:r>
          </a:p>
          <a:p>
            <a:r>
              <a:rPr lang="et-EE" dirty="0" smtClean="0"/>
              <a:t>Infosüsteemide baasil rakenduste arendamine </a:t>
            </a:r>
            <a:r>
              <a:rPr lang="et-EE" smtClean="0"/>
              <a:t>ja kommertsteenused</a:t>
            </a:r>
          </a:p>
          <a:p>
            <a:endParaRPr lang="et-EE" smtClean="0"/>
          </a:p>
          <a:p>
            <a:r>
              <a:rPr lang="et-EE" smtClean="0"/>
              <a:t>Konsortsiumi </a:t>
            </a:r>
            <a:r>
              <a:rPr lang="et-EE"/>
              <a:t>laienemine</a:t>
            </a:r>
          </a:p>
          <a:p>
            <a:pPr lvl="1"/>
            <a:r>
              <a:rPr lang="et-EE"/>
              <a:t>Keskkonnaagentuur + Kemit</a:t>
            </a:r>
          </a:p>
          <a:p>
            <a:pPr lvl="1"/>
            <a:r>
              <a:rPr lang="et-EE"/>
              <a:t>Maa-amet</a:t>
            </a:r>
          </a:p>
          <a:p>
            <a:pPr lvl="1"/>
            <a:r>
              <a:rPr lang="et-EE"/>
              <a:t>Riigi (KKM haldusala) andmebaasidega ristkasutuse võimaluste ja riigi vajadustele vastava analüüsimooduli loomine</a:t>
            </a:r>
          </a:p>
          <a:p>
            <a:endParaRPr lang="et-EE" smtClean="0"/>
          </a:p>
          <a:p>
            <a:r>
              <a:rPr lang="et-EE" smtClean="0"/>
              <a:t>Hõlmatava andmestiku laiendamine </a:t>
            </a:r>
          </a:p>
          <a:p>
            <a:pPr lvl="1"/>
            <a:r>
              <a:rPr lang="et-EE"/>
              <a:t>loodusest pärit mikrobioloogiliste kogude ja andmete kaasamine</a:t>
            </a:r>
          </a:p>
          <a:p>
            <a:pPr lvl="1"/>
            <a:r>
              <a:rPr lang="et-EE" smtClean="0"/>
              <a:t>muld</a:t>
            </a:r>
          </a:p>
          <a:p>
            <a:pPr lvl="1"/>
            <a:r>
              <a:rPr lang="et-EE" smtClean="0"/>
              <a:t>veekogud </a:t>
            </a:r>
          </a:p>
          <a:p>
            <a:pPr lvl="1"/>
            <a:r>
              <a:rPr lang="et-EE" smtClean="0"/>
              <a:t>hilisjääaja ja holotseeni andmestik ning keskkonnaindikaatorid</a:t>
            </a:r>
          </a:p>
          <a:p>
            <a:endParaRPr lang="et-EE" dirty="0" smtClean="0"/>
          </a:p>
          <a:p>
            <a:endParaRPr lang="et-EE" dirty="0"/>
          </a:p>
        </p:txBody>
      </p:sp>
    </p:spTree>
    <p:extLst>
      <p:ext uri="{BB962C8B-B14F-4D97-AF65-F5344CB8AC3E}">
        <p14:creationId xmlns:p14="http://schemas.microsoft.com/office/powerpoint/2010/main" val="1971706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Ehitus ja </a:t>
            </a:r>
            <a:r>
              <a:rPr lang="et-EE" dirty="0" smtClean="0"/>
              <a:t>aparatuur</a:t>
            </a:r>
            <a:endParaRPr lang="et-EE" dirty="0"/>
          </a:p>
        </p:txBody>
      </p:sp>
      <p:sp>
        <p:nvSpPr>
          <p:cNvPr id="3" name="Content Placeholder 2"/>
          <p:cNvSpPr>
            <a:spLocks noGrp="1"/>
          </p:cNvSpPr>
          <p:nvPr>
            <p:ph idx="1"/>
          </p:nvPr>
        </p:nvSpPr>
        <p:spPr>
          <a:xfrm>
            <a:off x="677335" y="1619677"/>
            <a:ext cx="7598918" cy="4501205"/>
          </a:xfrm>
        </p:spPr>
        <p:txBody>
          <a:bodyPr>
            <a:normAutofit lnSpcReduction="10000"/>
          </a:bodyPr>
          <a:lstStyle/>
          <a:p>
            <a:r>
              <a:rPr lang="et-EE" dirty="0" smtClean="0"/>
              <a:t>TÜ Botaaniliste ja mükoloogiliste kogude hoidlad </a:t>
            </a:r>
            <a:r>
              <a:rPr lang="et-EE" smtClean="0"/>
              <a:t>ja laborid </a:t>
            </a:r>
            <a:r>
              <a:rPr lang="et-EE" dirty="0" smtClean="0"/>
              <a:t>(</a:t>
            </a:r>
            <a:r>
              <a:rPr lang="et-EE" smtClean="0"/>
              <a:t>Lai 40)</a:t>
            </a:r>
          </a:p>
          <a:p>
            <a:pPr lvl="1"/>
            <a:r>
              <a:rPr lang="et-EE" smtClean="0"/>
              <a:t>ruumiprogrammi ettepanek olemas</a:t>
            </a:r>
          </a:p>
          <a:p>
            <a:r>
              <a:rPr lang="et-EE" smtClean="0"/>
              <a:t>TLÜ+TÜ arheozooloogiliste kogude (loomaluude) hoidla </a:t>
            </a:r>
          </a:p>
          <a:p>
            <a:pPr lvl="1"/>
            <a:r>
              <a:rPr lang="et-EE" smtClean="0"/>
              <a:t>Algselt pidi valmima NATARC I raames, kui lükkus edasi seoses detailplaneeringu menetlusega</a:t>
            </a:r>
            <a:endParaRPr lang="et-EE" dirty="0"/>
          </a:p>
          <a:p>
            <a:r>
              <a:rPr lang="et-EE"/>
              <a:t>Kaasaegne DNA hoidla</a:t>
            </a:r>
          </a:p>
          <a:p>
            <a:r>
              <a:rPr lang="et-EE" smtClean="0"/>
              <a:t>Multimeedia labori täiendamine</a:t>
            </a:r>
          </a:p>
          <a:p>
            <a:pPr lvl="1"/>
            <a:r>
              <a:rPr lang="et-EE" smtClean="0"/>
              <a:t>sh 3D</a:t>
            </a:r>
            <a:endParaRPr lang="et-EE" dirty="0" smtClean="0"/>
          </a:p>
          <a:p>
            <a:r>
              <a:rPr lang="et-EE" smtClean="0"/>
              <a:t>Serverite jm IT taristu uuendamine</a:t>
            </a:r>
            <a:endParaRPr lang="et-EE" dirty="0"/>
          </a:p>
        </p:txBody>
      </p:sp>
    </p:spTree>
    <p:extLst>
      <p:ext uri="{BB962C8B-B14F-4D97-AF65-F5344CB8AC3E}">
        <p14:creationId xmlns:p14="http://schemas.microsoft.com/office/powerpoint/2010/main" val="2518285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Infosüsteemide edasiarendus</a:t>
            </a:r>
            <a:endParaRPr lang="en-US"/>
          </a:p>
        </p:txBody>
      </p:sp>
      <p:sp>
        <p:nvSpPr>
          <p:cNvPr id="3" name="Text Placeholder 2"/>
          <p:cNvSpPr>
            <a:spLocks noGrp="1"/>
          </p:cNvSpPr>
          <p:nvPr>
            <p:ph type="body" idx="1"/>
          </p:nvPr>
        </p:nvSpPr>
        <p:spPr>
          <a:xfrm>
            <a:off x="839788" y="1401244"/>
            <a:ext cx="5157787" cy="823912"/>
          </a:xfrm>
        </p:spPr>
        <p:txBody>
          <a:bodyPr/>
          <a:lstStyle/>
          <a:p>
            <a:r>
              <a:rPr lang="et-EE" smtClean="0"/>
              <a:t>PlutoF</a:t>
            </a:r>
            <a:endParaRPr lang="en-US"/>
          </a:p>
        </p:txBody>
      </p:sp>
      <p:sp>
        <p:nvSpPr>
          <p:cNvPr id="4" name="Content Placeholder 3"/>
          <p:cNvSpPr>
            <a:spLocks noGrp="1"/>
          </p:cNvSpPr>
          <p:nvPr>
            <p:ph sz="half" idx="2"/>
          </p:nvPr>
        </p:nvSpPr>
        <p:spPr>
          <a:xfrm>
            <a:off x="839788" y="2225156"/>
            <a:ext cx="5157787" cy="3684588"/>
          </a:xfrm>
        </p:spPr>
        <p:txBody>
          <a:bodyPr>
            <a:normAutofit fontScale="77500" lnSpcReduction="20000"/>
          </a:bodyPr>
          <a:lstStyle/>
          <a:p>
            <a:r>
              <a:rPr lang="et-EE" smtClean="0"/>
              <a:t>Andmevahetus riigi infosüsteemidega</a:t>
            </a:r>
            <a:endParaRPr lang="et-EE"/>
          </a:p>
          <a:p>
            <a:r>
              <a:rPr lang="et-EE" smtClean="0"/>
              <a:t>Nagoya protokolli nõuete rahuldamine</a:t>
            </a:r>
          </a:p>
          <a:p>
            <a:r>
              <a:rPr lang="et-EE" smtClean="0"/>
              <a:t>I</a:t>
            </a:r>
            <a:r>
              <a:rPr lang="en-US" smtClean="0"/>
              <a:t>mport/export võimalus</a:t>
            </a:r>
            <a:r>
              <a:rPr lang="et-EE" smtClean="0"/>
              <a:t>ed</a:t>
            </a:r>
            <a:endParaRPr lang="en-US"/>
          </a:p>
          <a:p>
            <a:r>
              <a:rPr lang="et-EE" smtClean="0"/>
              <a:t>K</a:t>
            </a:r>
            <a:r>
              <a:rPr lang="en-US" smtClean="0"/>
              <a:t>ogude </a:t>
            </a:r>
            <a:r>
              <a:rPr lang="en-US"/>
              <a:t>laenutuse </a:t>
            </a:r>
            <a:r>
              <a:rPr lang="et-EE" smtClean="0"/>
              <a:t>jms </a:t>
            </a:r>
            <a:r>
              <a:rPr lang="en-US" smtClean="0"/>
              <a:t>dokumenteerimine</a:t>
            </a:r>
            <a:endParaRPr lang="en-US"/>
          </a:p>
          <a:p>
            <a:r>
              <a:rPr lang="et-EE" smtClean="0"/>
              <a:t>K</a:t>
            </a:r>
            <a:r>
              <a:rPr lang="en-US" smtClean="0"/>
              <a:t>asutajasõbralikum </a:t>
            </a:r>
            <a:r>
              <a:rPr lang="en-US"/>
              <a:t>vaatluste </a:t>
            </a:r>
            <a:r>
              <a:rPr lang="en-US" smtClean="0"/>
              <a:t>modereerimine</a:t>
            </a:r>
            <a:r>
              <a:rPr lang="et-EE" smtClean="0"/>
              <a:t>, täiustatud </a:t>
            </a:r>
            <a:r>
              <a:rPr lang="en-US" smtClean="0"/>
              <a:t>kaardirakenduse</a:t>
            </a:r>
            <a:r>
              <a:rPr lang="et-EE" smtClean="0"/>
              <a:t>d</a:t>
            </a:r>
            <a:endParaRPr lang="en-US"/>
          </a:p>
          <a:p>
            <a:r>
              <a:rPr lang="en-US" smtClean="0"/>
              <a:t>otsingute kiirus</a:t>
            </a:r>
            <a:r>
              <a:rPr lang="et-EE" smtClean="0"/>
              <a:t> ja</a:t>
            </a:r>
            <a:r>
              <a:rPr lang="en-US" smtClean="0"/>
              <a:t> </a:t>
            </a:r>
            <a:r>
              <a:rPr lang="en-US"/>
              <a:t>süsteemi stabiilsuse </a:t>
            </a:r>
            <a:r>
              <a:rPr lang="et-EE" smtClean="0"/>
              <a:t>optimeerimine</a:t>
            </a:r>
            <a:endParaRPr lang="en-US"/>
          </a:p>
          <a:p>
            <a:r>
              <a:rPr lang="et-EE" smtClean="0"/>
              <a:t>jpm</a:t>
            </a:r>
            <a:endParaRPr lang="en-US"/>
          </a:p>
          <a:p>
            <a:endParaRPr lang="en-US"/>
          </a:p>
        </p:txBody>
      </p:sp>
      <p:sp>
        <p:nvSpPr>
          <p:cNvPr id="5" name="Text Placeholder 4"/>
          <p:cNvSpPr>
            <a:spLocks noGrp="1"/>
          </p:cNvSpPr>
          <p:nvPr>
            <p:ph type="body" sz="quarter" idx="3"/>
          </p:nvPr>
        </p:nvSpPr>
        <p:spPr>
          <a:xfrm>
            <a:off x="6172200" y="1401244"/>
            <a:ext cx="5183188" cy="823912"/>
          </a:xfrm>
        </p:spPr>
        <p:txBody>
          <a:bodyPr/>
          <a:lstStyle/>
          <a:p>
            <a:r>
              <a:rPr lang="et-EE" smtClean="0"/>
              <a:t>SARV</a:t>
            </a:r>
            <a:endParaRPr lang="en-US"/>
          </a:p>
        </p:txBody>
      </p:sp>
      <p:sp>
        <p:nvSpPr>
          <p:cNvPr id="6" name="Content Placeholder 5"/>
          <p:cNvSpPr>
            <a:spLocks noGrp="1"/>
          </p:cNvSpPr>
          <p:nvPr>
            <p:ph sz="quarter" idx="4"/>
          </p:nvPr>
        </p:nvSpPr>
        <p:spPr>
          <a:xfrm>
            <a:off x="6172200" y="2225156"/>
            <a:ext cx="5183188" cy="3684588"/>
          </a:xfrm>
        </p:spPr>
        <p:txBody>
          <a:bodyPr>
            <a:normAutofit fontScale="85000" lnSpcReduction="20000"/>
          </a:bodyPr>
          <a:lstStyle/>
          <a:p>
            <a:r>
              <a:rPr lang="en-US"/>
              <a:t>Välitööde ja laborimoodulid</a:t>
            </a:r>
          </a:p>
          <a:p>
            <a:r>
              <a:rPr lang="et-EE" smtClean="0"/>
              <a:t>Failirepositoorimi edasiarendused</a:t>
            </a:r>
          </a:p>
          <a:p>
            <a:r>
              <a:rPr lang="en-US" smtClean="0"/>
              <a:t>Ühisarendused </a:t>
            </a:r>
            <a:r>
              <a:rPr lang="en-US"/>
              <a:t>Maa-ametiga</a:t>
            </a:r>
          </a:p>
          <a:p>
            <a:pPr lvl="1"/>
            <a:r>
              <a:rPr lang="en-US"/>
              <a:t>Võimalus ühiselt hallata puursüdamike arhiivi, mis on oluline uue teabe allikas</a:t>
            </a:r>
          </a:p>
          <a:p>
            <a:r>
              <a:rPr lang="en-US"/>
              <a:t>Avalikkusele suunatud </a:t>
            </a:r>
            <a:r>
              <a:rPr lang="en-US" smtClean="0"/>
              <a:t>infoportaal </a:t>
            </a:r>
            <a:r>
              <a:rPr lang="et-EE" smtClean="0"/>
              <a:t>"M</a:t>
            </a:r>
            <a:r>
              <a:rPr lang="en-US" smtClean="0"/>
              <a:t>ineraalid</a:t>
            </a:r>
            <a:r>
              <a:rPr lang="en-US"/>
              <a:t>, kivimid, </a:t>
            </a:r>
            <a:r>
              <a:rPr lang="et-EE" smtClean="0"/>
              <a:t>setted"</a:t>
            </a:r>
            <a:endParaRPr lang="en-US"/>
          </a:p>
          <a:p>
            <a:pPr lvl="1"/>
            <a:r>
              <a:rPr lang="en-US" smtClean="0"/>
              <a:t>täienduseks </a:t>
            </a:r>
            <a:r>
              <a:rPr lang="en-US"/>
              <a:t>olemasolevale fossiilide infoportaalile.</a:t>
            </a:r>
          </a:p>
          <a:p>
            <a:r>
              <a:rPr lang="et-EE" smtClean="0"/>
              <a:t>Maavarade info kajastamine</a:t>
            </a:r>
          </a:p>
          <a:p>
            <a:r>
              <a:rPr lang="et-EE" smtClean="0"/>
              <a:t>Kvaternaarigeoloogia moodulid</a:t>
            </a:r>
            <a:endParaRPr lang="en-US"/>
          </a:p>
        </p:txBody>
      </p:sp>
    </p:spTree>
    <p:extLst>
      <p:ext uri="{BB962C8B-B14F-4D97-AF65-F5344CB8AC3E}">
        <p14:creationId xmlns:p14="http://schemas.microsoft.com/office/powerpoint/2010/main" val="124357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NATARC teenused TTÜs ja laiemalt</a:t>
            </a:r>
            <a:endParaRPr lang="en-US"/>
          </a:p>
        </p:txBody>
      </p:sp>
      <p:sp>
        <p:nvSpPr>
          <p:cNvPr id="3" name="Content Placeholder 2"/>
          <p:cNvSpPr>
            <a:spLocks noGrp="1"/>
          </p:cNvSpPr>
          <p:nvPr>
            <p:ph idx="1"/>
          </p:nvPr>
        </p:nvSpPr>
        <p:spPr>
          <a:xfrm>
            <a:off x="838199" y="1825625"/>
            <a:ext cx="7130143" cy="4351338"/>
          </a:xfrm>
        </p:spPr>
        <p:txBody>
          <a:bodyPr>
            <a:normAutofit fontScale="92500" lnSpcReduction="20000"/>
          </a:bodyPr>
          <a:lstStyle/>
          <a:p>
            <a:r>
              <a:rPr lang="et-EE" smtClean="0"/>
              <a:t>Erialapõhine andmerepositioorium ja DOI registraator</a:t>
            </a:r>
          </a:p>
          <a:p>
            <a:pPr lvl="1"/>
            <a:r>
              <a:rPr lang="et-EE" smtClean="0"/>
              <a:t>bioloogia, geneetika jne</a:t>
            </a:r>
          </a:p>
          <a:p>
            <a:pPr lvl="1"/>
            <a:r>
              <a:rPr lang="et-EE" smtClean="0"/>
              <a:t>maateadused, sh klimatoloogia, okeanograafia, maavarade tehnoloogiad</a:t>
            </a:r>
          </a:p>
          <a:p>
            <a:r>
              <a:rPr lang="et-EE" smtClean="0"/>
              <a:t>Kollektsioonid</a:t>
            </a:r>
          </a:p>
          <a:p>
            <a:pPr lvl="1"/>
            <a:r>
              <a:rPr lang="et-EE" smtClean="0"/>
              <a:t>deponeerimine</a:t>
            </a:r>
          </a:p>
          <a:p>
            <a:pPr lvl="2"/>
            <a:r>
              <a:rPr lang="et-EE" smtClean="0"/>
              <a:t>bioloogilne materjal Tartus</a:t>
            </a:r>
          </a:p>
          <a:p>
            <a:pPr lvl="2"/>
            <a:r>
              <a:rPr lang="et-EE" smtClean="0"/>
              <a:t>geoloogiline Tallinnas (kasutatakse ka välismaalaste poolt)</a:t>
            </a:r>
          </a:p>
          <a:p>
            <a:pPr lvl="1"/>
            <a:r>
              <a:rPr lang="et-EE" smtClean="0"/>
              <a:t>katsematerjali ja võrdlusproovide hankimine</a:t>
            </a:r>
          </a:p>
          <a:p>
            <a:pPr lvl="2"/>
            <a:r>
              <a:rPr lang="et-EE" smtClean="0"/>
              <a:t>nt erinevad põlevkivid</a:t>
            </a:r>
          </a:p>
          <a:p>
            <a:pPr lvl="2"/>
            <a:r>
              <a:rPr lang="et-EE" smtClean="0"/>
              <a:t>fosforiiditoorme omadused</a:t>
            </a:r>
          </a:p>
          <a:p>
            <a:pPr lvl="2"/>
            <a:r>
              <a:rPr lang="et-EE" smtClean="0"/>
              <a:t>...</a:t>
            </a:r>
          </a:p>
          <a:p>
            <a:r>
              <a:rPr lang="et-EE" smtClean="0"/>
              <a:t>Infosüsteemide ja võrgustike alane kompetents</a:t>
            </a:r>
            <a:endParaRPr lang="en-US"/>
          </a:p>
        </p:txBody>
      </p:sp>
    </p:spTree>
    <p:extLst>
      <p:ext uri="{BB962C8B-B14F-4D97-AF65-F5344CB8AC3E}">
        <p14:creationId xmlns:p14="http://schemas.microsoft.com/office/powerpoint/2010/main" val="846167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Tänan</a:t>
            </a:r>
            <a:endParaRPr lang="en-US"/>
          </a:p>
        </p:txBody>
      </p:sp>
      <p:sp>
        <p:nvSpPr>
          <p:cNvPr id="5" name="Content Placeholder 4"/>
          <p:cNvSpPr>
            <a:spLocks noGrp="1"/>
          </p:cNvSpPr>
          <p:nvPr>
            <p:ph idx="1"/>
          </p:nvPr>
        </p:nvSpPr>
        <p:spPr>
          <a:xfrm>
            <a:off x="838200" y="1825625"/>
            <a:ext cx="4362450" cy="4351338"/>
          </a:xfrm>
        </p:spPr>
        <p:txBody>
          <a:bodyPr/>
          <a:lstStyle/>
          <a:p>
            <a:r>
              <a:rPr lang="et-EE" smtClean="0"/>
              <a:t>Küsimusi? </a:t>
            </a:r>
          </a:p>
          <a:p>
            <a:r>
              <a:rPr lang="et-EE" smtClean="0"/>
              <a:t>Lisainfo: </a:t>
            </a:r>
            <a:r>
              <a:rPr lang="et-EE" smtClean="0">
                <a:hlinkClick r:id="rId2"/>
              </a:rPr>
              <a:t>http://natarc.ut.ee</a:t>
            </a:r>
            <a:endParaRPr lang="et-EE" smtClean="0"/>
          </a:p>
          <a:p>
            <a:endParaRPr lang="et-EE" smtClean="0"/>
          </a:p>
          <a:p>
            <a:r>
              <a:rPr lang="et-EE" smtClean="0"/>
              <a:t>Kontakt TTÜs:</a:t>
            </a:r>
          </a:p>
          <a:p>
            <a:pPr marL="457200" lvl="1" indent="0">
              <a:buNone/>
            </a:pPr>
            <a:r>
              <a:rPr lang="et-EE" smtClean="0"/>
              <a:t>Olle Hints</a:t>
            </a:r>
          </a:p>
          <a:p>
            <a:pPr marL="457200" lvl="1" indent="0">
              <a:buNone/>
            </a:pPr>
            <a:r>
              <a:rPr lang="et-EE" smtClean="0"/>
              <a:t>olle.hints@ttu.ee</a:t>
            </a:r>
            <a:endParaRPr lang="et-EE"/>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531" y="1796167"/>
            <a:ext cx="6635179" cy="4136140"/>
          </a:xfrm>
          <a:prstGeom prst="rect">
            <a:avLst/>
          </a:prstGeom>
        </p:spPr>
      </p:pic>
      <p:pic>
        <p:nvPicPr>
          <p:cNvPr id="7" name="Picture 2" descr="http://mirrors.creativecommons.org/presskit/buttons/88x31/png/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4385" y="5356232"/>
            <a:ext cx="1070769" cy="3746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90997" y="5790923"/>
            <a:ext cx="2012950" cy="415498"/>
          </a:xfrm>
          <a:prstGeom prst="rect">
            <a:avLst/>
          </a:prstGeom>
          <a:noFill/>
        </p:spPr>
        <p:txBody>
          <a:bodyPr wrap="square" rtlCol="0">
            <a:spAutoFit/>
          </a:bodyPr>
          <a:lstStyle/>
          <a:p>
            <a:r>
              <a:rPr lang="et-EE" sz="1050"/>
              <a:t>Esitlus on kasutatav vastavalt Creative Commons'i BY litsentsile</a:t>
            </a:r>
            <a:endParaRPr lang="en-US" sz="1050"/>
          </a:p>
        </p:txBody>
      </p:sp>
    </p:spTree>
    <p:extLst>
      <p:ext uri="{BB962C8B-B14F-4D97-AF65-F5344CB8AC3E}">
        <p14:creationId xmlns:p14="http://schemas.microsoft.com/office/powerpoint/2010/main" val="250982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774388" cy="1450757"/>
          </a:xfrm>
        </p:spPr>
        <p:txBody>
          <a:bodyPr/>
          <a:lstStyle/>
          <a:p>
            <a:r>
              <a:rPr lang="et-EE" smtClean="0"/>
              <a:t>Avatud teadus – mis ja milleks?</a:t>
            </a:r>
            <a:endParaRPr lang="en-US"/>
          </a:p>
        </p:txBody>
      </p:sp>
      <p:sp>
        <p:nvSpPr>
          <p:cNvPr id="3" name="Content Placeholder 2"/>
          <p:cNvSpPr>
            <a:spLocks noGrp="1"/>
          </p:cNvSpPr>
          <p:nvPr>
            <p:ph idx="1"/>
          </p:nvPr>
        </p:nvSpPr>
        <p:spPr>
          <a:xfrm>
            <a:off x="2346960" y="1845734"/>
            <a:ext cx="7543801" cy="1568798"/>
          </a:xfrm>
          <a:noFill/>
        </p:spPr>
        <p:txBody>
          <a:bodyPr>
            <a:normAutofit fontScale="92500" lnSpcReduction="10000"/>
          </a:bodyPr>
          <a:lstStyle/>
          <a:p>
            <a:r>
              <a:rPr lang="et-EE" smtClean="0"/>
              <a:t>Avatud teadus, Open Science, Science2</a:t>
            </a:r>
          </a:p>
          <a:p>
            <a:pPr lvl="1"/>
            <a:r>
              <a:rPr lang="et-EE" smtClean="0"/>
              <a:t>= avatud juurdepääs:</a:t>
            </a:r>
          </a:p>
          <a:p>
            <a:pPr lvl="2"/>
            <a:r>
              <a:rPr lang="et-EE" smtClean="0"/>
              <a:t>teaduspublikatsioonidele (eriti eelretsenseeritud teadusartiklitele)</a:t>
            </a:r>
          </a:p>
          <a:p>
            <a:pPr lvl="2"/>
            <a:r>
              <a:rPr lang="et-EE" smtClean="0"/>
              <a:t>teadusandmetele</a:t>
            </a:r>
            <a:endParaRPr lang="et-EE"/>
          </a:p>
          <a:p>
            <a:endParaRPr lang="et-EE" smtClean="0"/>
          </a:p>
        </p:txBody>
      </p:sp>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93" y="2917686"/>
            <a:ext cx="2563464" cy="342513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58206154"/>
              </p:ext>
            </p:extLst>
          </p:nvPr>
        </p:nvGraphicFramePr>
        <p:xfrm>
          <a:off x="6651618" y="3015834"/>
          <a:ext cx="4587173" cy="1843987"/>
        </p:xfrm>
        <a:graphic>
          <a:graphicData uri="http://schemas.openxmlformats.org/drawingml/2006/table">
            <a:tbl>
              <a:tblPr>
                <a:effectLst/>
              </a:tblPr>
              <a:tblGrid>
                <a:gridCol w="2047221"/>
                <a:gridCol w="841164"/>
                <a:gridCol w="878829"/>
                <a:gridCol w="819959"/>
              </a:tblGrid>
              <a:tr h="142845">
                <a:tc>
                  <a:txBody>
                    <a:bodyPr/>
                    <a:lstStyle/>
                    <a:p>
                      <a:r>
                        <a:rPr lang="et-EE" sz="900"/>
                        <a:t>Locality</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Depth (m)</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Sample No.</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l-GR" sz="900"/>
                        <a:t>δ13</a:t>
                      </a:r>
                      <a:r>
                        <a:rPr lang="et-EE" sz="900"/>
                        <a:t>C (‰)</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326011">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146.56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0.71</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326011">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146.98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0.76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326011">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147.4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1.03</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326011">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147.82</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0.97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326011">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148.225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0.95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bl>
          </a:graphicData>
        </a:graphic>
      </p:graphicFrame>
      <p:sp>
        <p:nvSpPr>
          <p:cNvPr id="10" name="Rectangle 2"/>
          <p:cNvSpPr>
            <a:spLocks noChangeArrowheads="1"/>
          </p:cNvSpPr>
          <p:nvPr/>
        </p:nvSpPr>
        <p:spPr bwMode="auto">
          <a:xfrm>
            <a:off x="5389944" y="4950762"/>
            <a:ext cx="527805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000">
                <a:latin typeface="Arial Unicode MS" panose="020B0604020202020204" pitchFamily="34" charset="-128"/>
              </a:rPr>
              <a:t>ATGATTTTCAACCTTATGGAGGTTCGGCTTCGCCGCCGTTCCCCCAGAGTGAGGTGTGGCTCCGCACCTGTCTAAATAAAATCGGGCTACATTTTACACACGGTTGCATCGGTCGAGCTGTCAATCAGCGCAAGCTATGCGACGACTCGACACACCAATTTAACACGATGATCTTTAGGATTTGAATGGTTTTTTGATGAAACGGCTGGTAATGCGGTCGTATAATCTAATAAACAACTTTTGGCAACGGATCTCTTGGTTCTCCCATCGATGAAGAACGCAGCGAAACGCGATAGGTAATGTGAATTGCAGAATGTGAATCATCGAATTTTTGAACGCACCTTGCGCTCTCCTGGACTTACATCCGGAGAGCATGCCTGTCTGAGGGCCGCGAATTTCTTCGAACGACAGCTTTTTTCTTAGGGAAAAGGTTGGCGGATCGGTATTGAGGGTTTTTGCCATTTGCACTGGCTCCCTCTAAATGCATTAGCTGGACTGTAATTGCTAGAAATAGCTAGATACTTCGTCCCTCTCCTTCTGGGTTTTGATAATTATCAAAAAACAGAAGTGATGGCCAAATCTAGAATTTCACGGTGTTGCGGTGTTGGCTTCTGAAAACCGCCCATGGCCTCGAGCAATTGAGGAAAGGGAATTTTAATTCAAACGGCCTCAGCATCAGGTAGGACTACCCG</a:t>
            </a:r>
            <a:r>
              <a:rPr lang="en-US" altLang="en-US" sz="700"/>
              <a:t> </a:t>
            </a:r>
            <a:endParaRPr lang="en-US" altLang="en-US">
              <a:latin typeface="Arial" panose="020B0604020202020204" pitchFamily="34" charset="0"/>
            </a:endParaRPr>
          </a:p>
        </p:txBody>
      </p:sp>
      <p:pic>
        <p:nvPicPr>
          <p:cNvPr id="7" name="Picture 6"/>
          <p:cNvPicPr>
            <a:picLocks noChangeAspect="1"/>
          </p:cNvPicPr>
          <p:nvPr/>
        </p:nvPicPr>
        <p:blipFill>
          <a:blip r:embed="rId3"/>
          <a:stretch>
            <a:fillRect/>
          </a:stretch>
        </p:blipFill>
        <p:spPr>
          <a:xfrm>
            <a:off x="9986860" y="4171150"/>
            <a:ext cx="1737408" cy="2435619"/>
          </a:xfrm>
          <a:prstGeom prst="rect">
            <a:avLst/>
          </a:prstGeom>
          <a:effectLst>
            <a:outerShdw blurRad="63500" sx="102000" sy="102000" algn="ctr" rotWithShape="0">
              <a:prstClr val="black">
                <a:alpha val="40000"/>
              </a:prstClr>
            </a:outerShdw>
          </a:effectLst>
        </p:spPr>
      </p:pic>
      <p:pic>
        <p:nvPicPr>
          <p:cNvPr id="8" name="Picture 2" descr="https://upload.wikimedia.org/wikipedia/commons/thumb/2/25/Open_Access_logo_PLoS_white.svg/150px-Open_Access_logo_PLoS_whit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513" y="3980551"/>
            <a:ext cx="949074" cy="1480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Arhiivid?</a:t>
            </a: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0408" y="1640898"/>
            <a:ext cx="2955533" cy="5183069"/>
          </a:xfrm>
          <a:prstGeom prst="rect">
            <a:avLst/>
          </a:prstGeom>
        </p:spPr>
      </p:pic>
      <p:pic>
        <p:nvPicPr>
          <p:cNvPr id="6" name="Picture 5" descr="Wiedemann_Ranunculus_cassubicus2_m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899" y="0"/>
            <a:ext cx="3348038" cy="5292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r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920" y="3526032"/>
            <a:ext cx="22860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iblikad IZBE_FrGuyan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2" y="1640898"/>
            <a:ext cx="2971800" cy="26384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vaav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822" y="1690688"/>
            <a:ext cx="2362200" cy="168751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DSCN179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6131" y="4488873"/>
            <a:ext cx="3075052" cy="230628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DSC_26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87" y="4608944"/>
            <a:ext cx="3023040" cy="200980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2692" y="365125"/>
            <a:ext cx="4279330" cy="923330"/>
          </a:xfrm>
          <a:prstGeom prst="rect">
            <a:avLst/>
          </a:prstGeom>
          <a:noFill/>
        </p:spPr>
        <p:txBody>
          <a:bodyPr wrap="square" rtlCol="0">
            <a:spAutoFit/>
          </a:bodyPr>
          <a:lstStyle/>
          <a:p>
            <a:r>
              <a:rPr lang="et-EE" smtClean="0"/>
              <a:t>Loodusteaduslikud kollektsioonid Eestis:</a:t>
            </a:r>
          </a:p>
          <a:p>
            <a:r>
              <a:rPr lang="et-EE" smtClean="0"/>
              <a:t>3-4 mln füüsilist säilikut,</a:t>
            </a:r>
          </a:p>
          <a:p>
            <a:r>
              <a:rPr lang="et-EE" smtClean="0"/>
              <a:t>neist u 90% ülikoolides (TÜ, EMÜ, TTÜ, TLÜ)</a:t>
            </a:r>
            <a:endParaRPr lang="en-US"/>
          </a:p>
        </p:txBody>
      </p:sp>
    </p:spTree>
    <p:extLst>
      <p:ext uri="{BB962C8B-B14F-4D97-AF65-F5344CB8AC3E}">
        <p14:creationId xmlns:p14="http://schemas.microsoft.com/office/powerpoint/2010/main" val="1557851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774388" cy="1450757"/>
          </a:xfrm>
        </p:spPr>
        <p:txBody>
          <a:bodyPr/>
          <a:lstStyle/>
          <a:p>
            <a:r>
              <a:rPr lang="et-EE" smtClean="0"/>
              <a:t>Avatud teadus – mis ja milleks?</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5836" y="1630837"/>
            <a:ext cx="8763392" cy="4389022"/>
          </a:xfrm>
        </p:spPr>
      </p:pic>
      <p:sp>
        <p:nvSpPr>
          <p:cNvPr id="6" name="TextBox 5"/>
          <p:cNvSpPr txBox="1"/>
          <p:nvPr/>
        </p:nvSpPr>
        <p:spPr>
          <a:xfrm>
            <a:off x="2433711" y="6170328"/>
            <a:ext cx="7600886" cy="461665"/>
          </a:xfrm>
          <a:prstGeom prst="rect">
            <a:avLst/>
          </a:prstGeom>
          <a:noFill/>
        </p:spPr>
        <p:txBody>
          <a:bodyPr wrap="square" rtlCol="0">
            <a:spAutoFit/>
          </a:bodyPr>
          <a:lstStyle/>
          <a:p>
            <a:r>
              <a:rPr lang="en-US" sz="1200" i="1"/>
              <a:t>Source</a:t>
            </a:r>
            <a:r>
              <a:rPr lang="en-US" sz="1200"/>
              <a:t>: Gentil-Beccot, A., S. Mele and T.C. Brooks (2009), Citing and Reading Behaviors in High-Energy Physics: How a Community Stopped Worrying about Journals and Learned to Love Repositories. </a:t>
            </a:r>
          </a:p>
        </p:txBody>
      </p:sp>
    </p:spTree>
    <p:extLst>
      <p:ext uri="{BB962C8B-B14F-4D97-AF65-F5344CB8AC3E}">
        <p14:creationId xmlns:p14="http://schemas.microsoft.com/office/powerpoint/2010/main" val="3033851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Avatud teadus maailmas </a:t>
            </a:r>
            <a:endParaRPr lang="en-US"/>
          </a:p>
        </p:txBody>
      </p:sp>
      <p:sp>
        <p:nvSpPr>
          <p:cNvPr id="6" name="Content Placeholder 5"/>
          <p:cNvSpPr>
            <a:spLocks noGrp="1"/>
          </p:cNvSpPr>
          <p:nvPr>
            <p:ph idx="1"/>
          </p:nvPr>
        </p:nvSpPr>
        <p:spPr>
          <a:xfrm>
            <a:off x="430676" y="1776853"/>
            <a:ext cx="5891753" cy="4508174"/>
          </a:xfrm>
        </p:spPr>
        <p:txBody>
          <a:bodyPr>
            <a:normAutofit fontScale="77500" lnSpcReduction="20000"/>
          </a:bodyPr>
          <a:lstStyle/>
          <a:p>
            <a:r>
              <a:rPr lang="et-EE" b="1" smtClean="0"/>
              <a:t>Euroopa Liit</a:t>
            </a:r>
            <a:endParaRPr lang="en-US" b="1"/>
          </a:p>
          <a:p>
            <a:pPr lvl="1"/>
            <a:r>
              <a:rPr lang="en-US" smtClean="0"/>
              <a:t>2012</a:t>
            </a:r>
            <a:r>
              <a:rPr lang="et-EE" smtClean="0"/>
              <a:t>:</a:t>
            </a:r>
            <a:r>
              <a:rPr lang="en-US" smtClean="0"/>
              <a:t> </a:t>
            </a:r>
            <a:r>
              <a:rPr lang="en-US"/>
              <a:t>Euroopa Komisjon </a:t>
            </a:r>
            <a:r>
              <a:rPr lang="en-US" smtClean="0"/>
              <a:t>teatis </a:t>
            </a:r>
            <a:r>
              <a:rPr lang="en-US"/>
              <a:t>„Teadusinfo paremini kättesaadavaks: rohkem kasu avaliku sektori investeeringutest teadustegevusse</a:t>
            </a:r>
            <a:r>
              <a:rPr lang="en-US" smtClean="0"/>
              <a:t>“</a:t>
            </a:r>
            <a:endParaRPr lang="et-EE" smtClean="0"/>
          </a:p>
          <a:p>
            <a:pPr lvl="1"/>
            <a:r>
              <a:rPr lang="et-EE" smtClean="0"/>
              <a:t>Liikmesriikidel tuleb </a:t>
            </a:r>
            <a:r>
              <a:rPr lang="fi-FI"/>
              <a:t>töötada välja riiklikult rahastatud teadustöö levitamise ja kättesaadavaks tegemise </a:t>
            </a:r>
            <a:r>
              <a:rPr lang="fi-FI" smtClean="0"/>
              <a:t>poliitika</a:t>
            </a:r>
            <a:r>
              <a:rPr lang="et-EE" smtClean="0"/>
              <a:t>, mis lähtub OA põhimõtetest.</a:t>
            </a:r>
          </a:p>
          <a:p>
            <a:pPr lvl="1"/>
            <a:endParaRPr lang="et-EE" smtClean="0"/>
          </a:p>
          <a:p>
            <a:pPr lvl="1"/>
            <a:r>
              <a:rPr lang="et-EE" smtClean="0"/>
              <a:t>Komisjoni </a:t>
            </a:r>
            <a:r>
              <a:rPr lang="et-EE"/>
              <a:t>soovituse kohaselt peaks liikmesriikide AJ poliitika sätestama järgmist:</a:t>
            </a:r>
          </a:p>
          <a:p>
            <a:pPr lvl="2"/>
            <a:r>
              <a:rPr lang="et-EE" smtClean="0"/>
              <a:t>Riiklikult </a:t>
            </a:r>
            <a:r>
              <a:rPr lang="et-EE"/>
              <a:t>rahastatud teadustöö tulemusi kajastavatele teadusväljaannetele tuleb tagada AJ eelistatult kohe publitseerimisel või hiljemalt kuus kuud pärast esmast avaldamist (12 kuud sotsiaal- ja humanitaarteadustes).  </a:t>
            </a:r>
          </a:p>
          <a:p>
            <a:pPr lvl="2"/>
            <a:r>
              <a:rPr lang="et-EE" smtClean="0"/>
              <a:t>Litsentsimissüsteem </a:t>
            </a:r>
            <a:r>
              <a:rPr lang="et-EE"/>
              <a:t>peab toetama AJ publitseerimist kooskõlas kehtivate autoriõigust käsitlevate aktidega. </a:t>
            </a:r>
          </a:p>
          <a:p>
            <a:pPr lvl="2"/>
            <a:r>
              <a:rPr lang="et-EE" smtClean="0"/>
              <a:t>Teadustöö </a:t>
            </a:r>
            <a:r>
              <a:rPr lang="et-EE"/>
              <a:t>käigus saadud uurimisandmed peavad olema repositooriumites avalikkusele AJ kättesaadavad. Teadusandmeid võib kasutada ja taaskasutada ning need peavad olema ühendatavad andmekogumike ja väljaannetega.</a:t>
            </a:r>
          </a:p>
          <a:p>
            <a:pPr lvl="1"/>
            <a:endParaRPr lang="et-EE" smtClean="0"/>
          </a:p>
          <a:p>
            <a:pPr lvl="1"/>
            <a:endParaRPr lang="en-US"/>
          </a:p>
        </p:txBody>
      </p:sp>
      <p:sp>
        <p:nvSpPr>
          <p:cNvPr id="8" name="AutoShape 2" descr="data:image/png;base64,iVBORw0KGgoAAAANSUhEUgAAARgAAAC0CAMAAAB4+cOfAAABX1BMVEUAAP///wAAAHcAAPcAAPz4+AAAAN0AAOC8vAAAANAAAOoAAPDy8gCrqwDHxwAAANjo6AAAAMEAAIjX1wAAAMYAAOa3twAAAJ8AALrLywAAANLs7AAAAPMAAKwAAAAAAMq/vwB9fQDg4ACXlwAAAHJjYwBzcwCLiwAAAJQAAH6iogBISEEAAJXR0QCUlAAAAK9lZRZOTjoAAGSAgB4AACYAADNaWloWFmWBgQAAAEMAAGoQEIBcXEkmJoxFRQCOjjw4OHgTE4wlJUmCgkZjY0d1dUpfX2Y2NkBISHWDgzpVVXdERDgrK4hmZiULCyFOTlYaGsBUVDFISGAXF3lXVyE2Nod3d0RaWm84OChubkqUlCs2NlUmJqcODj8ZGVkjI7qhoSk9PXMXFw41NUlERH8XF55ERGMtLXgAAExdXSJiYk4rK2MfHwBNTTAAAFVJSXw3NwA9PZwyMqdMTCYYGDlL9eOfAAALf0lEQVR4nO2d+1fbOBbHI2wnjp2nQ+yEkCbEkBekKWEKNH3RgXb6Yhj6Lu0y3ZbpdtrpdKfs/3/Wdh5WiJUAvpJNj78/9ATsCPnTK1m6uroKXW3MBHJQqBEK5KgZryvgVwVgCArAEBSAISgAQ1AAhqAADEEBGIICMAQFYAgKwBAUgCEoAENQAIagAAxBvgFzjfO6BqPyDZil117XYFS+ARPO7GA2E/HcfnwDZi6BdoY/KL/KHlbFkp/AoBuWnaTXaoWi19XxEZg8QqbNzL6pIHTX85bkHzDStgEG1S6bfJrzXtfGR2BCChpIuOl1XULMwJSm3sF9GoJRkwxqNE2MwPw1mQwXXX5QGHApz7Gp02QxAqMnJlhBUttJIFv3eKeb0rSqRhAjMDWkRgefpeNZ7Aqf3VMFhCvuyPB/36lXckSMwHwrINF6Xm7luXhbwq5wmt7UKyNkHPuY5ZjGpqp9MQKTziAkRrnI4wXjweuj1ziO137+stGcTGYLpf4YfiPSjtCuMUMwSF1XUwjFtpxvCYsYmfDY5fkmSvXHw7mXCfpBGizB9B+a9NKpmkOYve6XSiaTGu+r5ThCqTtGTx1ZyqAFytUNMQMza4P5RLrHbGVlw1Ry6XRR/yt64qpkgEEppV42DCvFYATIAkz2e1UdcnlBvM0AU8kRr5oWMxCLaCf6YHKNA+ylUyGPRwwwVXIxnN05q1kK1TwpymDk0mYBjShxso0MtS4cSKRrodLucAworFOp6glRBsP9vVmNj5IhzoTmMsQm0t2w+yj0kVJdR8Wgj8k2FCVRth+sRrivdMn598mtyyNk15k4axi9lcJ/2w8WW3G+Z9Z5aNuJn2iMiInbnJU/ZsN8oqbyWlTzSPh2pq+26/V1UcWnmZ8Z2AwrME+N5yncDM2HI7krf/6XYDNEceFI9FaMqc0w8+DVEHo1/CF7DldU0QQTi8etvnyHus2wAsNfnvCiPpXa5mgo35bk/dXVVeGro9MGUAzBuO0ZlhHKDEbGmjY78V73Ygamuea2iFWEXJdxejEDs/SP2yJWUYo8lQIXLBhu3I/SF3+VPNw/pVbRltsiziBYMKUmxaa/H6fd4eICbkozlTZsgZi6v439iqO39g8MpoEymM1QX5rPXqVWNDgYlOnbTHL3lgJb+Lgk9QWtkR48mJ7NzDzNn3FKdB5JcSyoJtR13b9jgu5jzPF6pv3cmAAg0d1I9zQyHcE9m+GiCzXdx2Cy1kwmkzL//QBbtJP4I8GaUWYX11soDskFfIBXZes10cyZ5c5L09ceuw9aMiyYcHfoVGITLWaBESyHRJk4uDyXAMGE05/tVRIWDcnQ4tBJkwEeWkKB4UPddxU8amEVqOBJyu3ZCzNLwGUDgUleunTCMYuewJRM1GxuDVs6mBR/cy4BgZEi0ur+14QQs41GgO0MR8XLH1ojsSN56EkaaOdb0rQtzKVP0Wba78sqGhG0yUC/rqN565VUKJi9Ij2b4SQp8nV5+W7M9pCrsONJaDClllnHdrG4Em82Ee3FVL54bNtMGdRmaIDpeb1lmXvzoT7tfrfaN5HoX9RUKoYSkP0MNJjZFpv1sIFMMLFvoWi7fdRs3gJsTdBgknGUouerGtczA8xh7yPHcTm4ABFwZ/hM4S10kZP0NoPy08POzyFwMItxFmE9Q2VVSgYKDqZDPdB0RNnyAzp+X//sPjmfsvodOgVfdDDhRUoFX3Qw1BSAISgAQ1AAhqAADEEBGIJ+GDCzwDspfxgwDeJ2n/PphwETqsE6N0HAFGmvCJxG+H5U+ZHrTbcgYMLNzxDFuFMN9fejhpKPxQPXU3yYprSM1u0wMMmbFCf9AAvp5rGK4u6TQ0CBGfq9cyu6N+m2j8yFG1FrVmDW98HAWDbDR5YygkfNqrft0lrwKwP4fmHAfDWrsy4r90UKi6WnlLVwA7cqCQPG2uKKdKtanjSkbHLP3ki3DRH2CgMG2+KqsnVt9tQ4SNiL5jDx4yBgSrn80IyZ5zjhS9/tMC5TsccQxQKAiW607HiMPebZpTqXRrmQ9xaeSW7BJI828U15cS/GMPKMouQTZSwC5T/uC3UHZqWjntjJ2fSiizEUnUuug9qMOzBFRam/K6t4CI8nna+lrtXzqqKZcsS9zbjvY7LJyD9XsCieJmz05OllgondjIQjz5d2azG34fpAbof+Tk5PbcYEc9z/PF9XXI4zgcBY8bZP5Gf7qy0B6d6MfTvGqBtufR8QTG8nZ1rTtJ9gCj2jchn0Gm6wAAjGTgPkUWpVfROwMCAwKwK6DbrH4Txaeg5YGJTPd9ebySMuHjTgDwrMq5dABflFUGB+or1znrWgwNDfzcZYP866ErACMAQFYAi66GCytDq3iw4mskSJzEUHwz+klGH8ooMJaSgx9L9H09fAyr3wYIxZWj8yhu+IOlxm8R8BjGkzcm5LRwhieaAvYDDsj+awXGTxzotKAaEa4J8HBtNhf6aAvfmv4Ee3Q18NQOfi6cQ9G4J5ClkueP6YBGYzRerO3+T1+HCBAvYEDGAwRlco9m1GSu7/i262LVl+E8eyJiyDFk4hTYplM2FFTaTGs21BStNHUigDZ1iHBrNg2nTp7bHxX0n36IlSZ62QSuFkYE8fogEGJazoB/eRk5OVbec0Xa/ZZAog8R99UQHT+w+ErCZJHB+6J1D5k7BgJGUYq0I1GQiurPVa2qxtxkDJQIJJfsQOdgHNJzBJ5pkpgpn0TesubrcWoV6EcGAUpYwlr0Y/gxU8RSaYzGCIkM5BzQqAwESKJzMOCVswJU+VASZFIVEYFJj0XHWhmsHJxChtiD4pAwzkmvVAoJ1vrqF086xtRrpdodGdgWccamGtic15j/UbNJwd4PljzOaUqCv16wmxnHgIW7iz35uOrw26VP6JAWbf/JQMh3+7BZtx6FfHNkNngA2fPwYhkVYQ3i50esQJgs8fQ3EucAMlbG83J1N1alAAA53c0ZYx+m8NPITFg6tUzziGBzPhMDK3ihjTokTO6MikR8vChGPNIASfcYhSBiBTJhi0ECrdj9M/+Q8czDx5UOF6gtc7Y/MXa29Sk3IsJMsFt6LbBVT+3nDw6HD2KKxYgpmP38VshjvzeDU8e2s4qN6DrJiTWIKRm8jeYZv7dMYVqLmnoj0PA86D7SDGYPpB7eGHS6kz/eVI+AZ2biBC/6ZTQ0xMwZjLHZ/7Li3H4THBr8I31DwaEekIZDgxjXYomtvhFpbMJ8s7Tgg79xy/x3cWZ8RWK8/SZtiD6cn5FMxF8vPOzZaiC9i20BjAvsdJYgkm2RiCIeyN7mAHqkbX348tRtetL2d6Ww3pLkOwA8N31dZgCajyh/M9xtBW6NmMvNiKj795JDMZQEX7Xq1Wh3dSEiMwcvpIxzoI4rZ1c13xY0gq1poIOSXPuGJc71U52VAa9GZljMDw9e0KvrSCBNLBKCYY4c0Ds63sOE0gDDCwZ78QxQTMjJIXVfyYC+LRoPZKdMXx1X2FwZi3J1anF4eze38e42EbO063cfYBzs6HP1+hfkDGQExf1+FXNpjxZPlye8te4n3n7B6tMjsqkm0467L1zI9W14SYMHpgFzd/50EB64cOnQv4nVlCcvZgDozOU9a0oognyy9ux0d6Z1JwjcQsDQB7MNf7nyU8+9m1X/bEQgpnQ9sRNU1swTxCSCddixbbR03dnjS8Y5qtfkxswdxHrYmdJ5ez4gJiPrAZtmBkccoJZmkLzP01/bIxxmt6aTNswUjvpywh5Mwx736I50PFw8MvlzwkwxZMZFqEq/zCmDz/PvgpyTr+HpPftuV0kQC4t8aF/AZmA+nevo0G8huYQwZ+7lPJb2A2/JI8w29gNFaTxGnyGxjfKABDUACGoAAMQQEYggIwBAVgCArAEBSAISgAQ1AAhqAADEEBGIICMAQFYAgKwDjr/wCuzsarrm/3AAAAAElFTkSuQmCC"/>
          <p:cNvSpPr>
            <a:spLocks noChangeAspect="1" noChangeArrowheads="1"/>
          </p:cNvSpPr>
          <p:nvPr/>
        </p:nvSpPr>
        <p:spPr bwMode="auto">
          <a:xfrm>
            <a:off x="4385310" y="105508"/>
            <a:ext cx="3467100" cy="2228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png;base64,iVBORw0KGgoAAAANSUhEUgAAARgAAAC0CAMAAAB4+cOfAAABX1BMVEUAAP///wAAAHcAAPcAAPz4+AAAAN0AAOC8vAAAANAAAOoAAPDy8gCrqwDHxwAAANjo6AAAAMEAAIjX1wAAAMYAAOa3twAAAJ8AALrLywAAANLs7AAAAPMAAKwAAAAAAMq/vwB9fQDg4ACXlwAAAHJjYwBzcwCLiwAAAJQAAH6iogBISEEAAJXR0QCUlAAAAK9lZRZOTjoAAGSAgB4AACYAADNaWloWFmWBgQAAAEMAAGoQEIBcXEkmJoxFRQCOjjw4OHgTE4wlJUmCgkZjY0d1dUpfX2Y2NkBISHWDgzpVVXdERDgrK4hmZiULCyFOTlYaGsBUVDFISGAXF3lXVyE2Nod3d0RaWm84OChubkqUlCs2NlUmJqcODj8ZGVkjI7qhoSk9PXMXFw41NUlERH8XF55ERGMtLXgAAExdXSJiYk4rK2MfHwBNTTAAAFVJSXw3NwA9PZwyMqdMTCYYGDlL9eOfAAALf0lEQVR4nO2d+1fbOBbHI2wnjp2nQ+yEkCbEkBekKWEKNH3RgXb6Yhj6Lu0y3ZbpdtrpdKfs/3/Wdh5WiJUAvpJNj78/9ATsCPnTK1m6uroKXW3MBHJQqBEK5KgZryvgVwVgCArAEBSAISgAQ1AAhqAADEEBGIICMAQFYAgKwBAUgCEoAENQAIagAAxBvgFzjfO6BqPyDZil117XYFS+ARPO7GA2E/HcfnwDZi6BdoY/KL/KHlbFkp/AoBuWnaTXaoWi19XxEZg8QqbNzL6pIHTX85bkHzDStgEG1S6bfJrzXtfGR2BCChpIuOl1XULMwJSm3sF9GoJRkwxqNE2MwPw1mQwXXX5QGHApz7Gp02QxAqMnJlhBUttJIFv3eKeb0rSqRhAjMDWkRgefpeNZ7Aqf3VMFhCvuyPB/36lXckSMwHwrINF6Xm7luXhbwq5wmt7UKyNkHPuY5ZjGpqp9MQKTziAkRrnI4wXjweuj1ziO137+stGcTGYLpf4YfiPSjtCuMUMwSF1XUwjFtpxvCYsYmfDY5fkmSvXHw7mXCfpBGizB9B+a9NKpmkOYve6XSiaTGu+r5ThCqTtGTx1ZyqAFytUNMQMza4P5RLrHbGVlw1Ry6XRR/yt64qpkgEEppV42DCvFYATIAkz2e1UdcnlBvM0AU8kRr5oWMxCLaCf6YHKNA+ylUyGPRwwwVXIxnN05q1kK1TwpymDk0mYBjShxso0MtS4cSKRrodLucAworFOp6glRBsP9vVmNj5IhzoTmMsQm0t2w+yj0kVJdR8Wgj8k2FCVRth+sRrivdMn598mtyyNk15k4axi9lcJ/2w8WW3G+Z9Z5aNuJn2iMiInbnJU/ZsN8oqbyWlTzSPh2pq+26/V1UcWnmZ8Z2AwrME+N5yncDM2HI7krf/6XYDNEceFI9FaMqc0w8+DVEHo1/CF7DldU0QQTi8etvnyHus2wAsNfnvCiPpXa5mgo35bk/dXVVeGro9MGUAzBuO0ZlhHKDEbGmjY78V73Ygamuea2iFWEXJdxejEDs/SP2yJWUYo8lQIXLBhu3I/SF3+VPNw/pVbRltsiziBYMKUmxaa/H6fd4eICbkozlTZsgZi6v439iqO39g8MpoEymM1QX5rPXqVWNDgYlOnbTHL3lgJb+Lgk9QWtkR48mJ7NzDzNn3FKdB5JcSyoJtR13b9jgu5jzPF6pv3cmAAg0d1I9zQyHcE9m+GiCzXdx2Cy1kwmkzL//QBbtJP4I8GaUWYX11soDskFfIBXZes10cyZ5c5L09ceuw9aMiyYcHfoVGITLWaBESyHRJk4uDyXAMGE05/tVRIWDcnQ4tBJkwEeWkKB4UPddxU8amEVqOBJyu3ZCzNLwGUDgUleunTCMYuewJRM1GxuDVs6mBR/cy4BgZEi0ur+14QQs41GgO0MR8XLH1ojsSN56EkaaOdb0rQtzKVP0Wba78sqGhG0yUC/rqN565VUKJi9Ij2b4SQp8nV5+W7M9pCrsONJaDClllnHdrG4Em82Ee3FVL54bNtMGdRmaIDpeb1lmXvzoT7tfrfaN5HoX9RUKoYSkP0MNJjZFpv1sIFMMLFvoWi7fdRs3gJsTdBgknGUouerGtczA8xh7yPHcTm4ABFwZ/hM4S10kZP0NoPy08POzyFwMItxFmE9Q2VVSgYKDqZDPdB0RNnyAzp+X//sPjmfsvodOgVfdDDhRUoFX3Qw1BSAISgAQ1AAhqAADEEBGIJ+GDCzwDspfxgwDeJ2n/PphwETqsE6N0HAFGmvCJxG+H5U+ZHrTbcgYMLNzxDFuFMN9fejhpKPxQPXU3yYprSM1u0wMMmbFCf9AAvp5rGK4u6TQ0CBGfq9cyu6N+m2j8yFG1FrVmDW98HAWDbDR5YygkfNqrft0lrwKwP4fmHAfDWrsy4r90UKi6WnlLVwA7cqCQPG2uKKdKtanjSkbHLP3ki3DRH2CgMG2+KqsnVt9tQ4SNiL5jDx4yBgSrn80IyZ5zjhS9/tMC5TsccQxQKAiW607HiMPebZpTqXRrmQ9xaeSW7BJI828U15cS/GMPKMouQTZSwC5T/uC3UHZqWjntjJ2fSiizEUnUuug9qMOzBFRam/K6t4CI8nna+lrtXzqqKZcsS9zbjvY7LJyD9XsCieJmz05OllgondjIQjz5d2azG34fpAbof+Tk5PbcYEc9z/PF9XXI4zgcBY8bZP5Gf7qy0B6d6MfTvGqBtufR8QTG8nZ1rTtJ9gCj2jchn0Gm6wAAjGTgPkUWpVfROwMCAwKwK6DbrH4Txaeg5YGJTPd9ebySMuHjTgDwrMq5dABflFUGB+or1znrWgwNDfzcZYP866ErACMAQFYAi66GCytDq3iw4mskSJzEUHwz+klGH8ooMJaSgx9L9H09fAyr3wYIxZWj8yhu+IOlxm8R8BjGkzcm5LRwhieaAvYDDsj+awXGTxzotKAaEa4J8HBtNhf6aAvfmv4Ee3Q18NQOfi6cQ9G4J5ClkueP6YBGYzRerO3+T1+HCBAvYEDGAwRlco9m1GSu7/i262LVl+E8eyJiyDFk4hTYplM2FFTaTGs21BStNHUigDZ1iHBrNg2nTp7bHxX0n36IlSZ62QSuFkYE8fogEGJazoB/eRk5OVbec0Xa/ZZAog8R99UQHT+w+ErCZJHB+6J1D5k7BgJGUYq0I1GQiurPVa2qxtxkDJQIJJfsQOdgHNJzBJ5pkpgpn0TesubrcWoV6EcGAUpYwlr0Y/gxU8RSaYzGCIkM5BzQqAwESKJzMOCVswJU+VASZFIVEYFJj0XHWhmsHJxChtiD4pAwzkmvVAoJ1vrqF086xtRrpdodGdgWccamGtic15j/UbNJwd4PljzOaUqCv16wmxnHgIW7iz35uOrw26VP6JAWbf/JQMh3+7BZtx6FfHNkNngA2fPwYhkVYQ3i50esQJgs8fQ3EucAMlbG83J1N1alAAA53c0ZYx+m8NPITFg6tUzziGBzPhMDK3ihjTokTO6MikR8vChGPNIASfcYhSBiBTJhi0ECrdj9M/+Q8czDx5UOF6gtc7Y/MXa29Sk3IsJMsFt6LbBVT+3nDw6HD2KKxYgpmP38VshjvzeDU8e2s4qN6DrJiTWIKRm8jeYZv7dMYVqLmnoj0PA86D7SDGYPpB7eGHS6kz/eVI+AZ2biBC/6ZTQ0xMwZjLHZ/7Li3H4THBr8I31DwaEekIZDgxjXYomtvhFpbMJ8s7Tgg79xy/x3cWZ8RWK8/SZtiD6cn5FMxF8vPOzZaiC9i20BjAvsdJYgkm2RiCIeyN7mAHqkbX348tRtetL2d6Ww3pLkOwA8N31dZgCajyh/M9xtBW6NmMvNiKj795JDMZQEX7Xq1Wh3dSEiMwcvpIxzoI4rZ1c13xY0gq1poIOSXPuGJc71U52VAa9GZljMDw9e0KvrSCBNLBKCYY4c0Ds63sOE0gDDCwZ78QxQTMjJIXVfyYC+LRoPZKdMXx1X2FwZi3J1anF4eze38e42EbO063cfYBzs6HP1+hfkDGQExf1+FXNpjxZPlye8te4n3n7B6tMjsqkm0467L1zI9W14SYMHpgFzd/50EB64cOnQv4nVlCcvZgDozOU9a0oognyy9ux0d6Z1JwjcQsDQB7MNf7nyU8+9m1X/bEQgpnQ9sRNU1swTxCSCddixbbR03dnjS8Y5qtfkxswdxHrYmdJ5ez4gJiPrAZtmBkccoJZmkLzP01/bIxxmt6aTNswUjvpywh5Mwx736I50PFw8MvlzwkwxZMZFqEq/zCmDz/PvgpyTr+HpPftuV0kQC4t8aF/AZmA+nevo0G8huYQwZ+7lPJb2A2/JI8w29gNFaTxGnyGxjfKABDUACGoAAMQQEYggIwBAVgCArAEBSAISgAQ1AAhqAADEEBGIICMAQFYAgKwDjr/wCuzsarrm/3AAAAAElFTkSuQmCC"/>
          <p:cNvSpPr>
            <a:spLocks noChangeAspect="1" noChangeArrowheads="1"/>
          </p:cNvSpPr>
          <p:nvPr/>
        </p:nvSpPr>
        <p:spPr bwMode="auto">
          <a:xfrm>
            <a:off x="1679575" y="-1066800"/>
            <a:ext cx="3467100" cy="22288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eu  flag of euro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34267"/>
            <a:ext cx="1235600" cy="82373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p:cNvSpPr txBox="1">
            <a:spLocks/>
          </p:cNvSpPr>
          <p:nvPr/>
        </p:nvSpPr>
        <p:spPr>
          <a:xfrm>
            <a:off x="6322429" y="1774546"/>
            <a:ext cx="5611905" cy="46503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b="1" smtClean="0"/>
              <a:t>USA</a:t>
            </a:r>
            <a:endParaRPr lang="en-US" b="1" smtClean="0"/>
          </a:p>
          <a:p>
            <a:pPr lvl="1"/>
            <a:r>
              <a:rPr lang="et-EE" smtClean="0"/>
              <a:t>Riigi andmed kõigile vabaks kasutuseks</a:t>
            </a:r>
          </a:p>
          <a:p>
            <a:pPr lvl="1"/>
            <a:endParaRPr lang="et-EE" smtClean="0"/>
          </a:p>
          <a:p>
            <a:pPr lvl="1"/>
            <a:r>
              <a:rPr lang="et-EE" smtClean="0"/>
              <a:t>National Science Foundation (NSF) reeglid</a:t>
            </a:r>
          </a:p>
          <a:p>
            <a:pPr lvl="2"/>
            <a:r>
              <a:rPr lang="et-EE" smtClean="0"/>
              <a:t>alates 2016 kõik NSFi tulemused peavad jõudma OA-deponeerimiseni </a:t>
            </a:r>
          </a:p>
          <a:p>
            <a:pPr lvl="2"/>
            <a:r>
              <a:rPr lang="et-EE" smtClean="0"/>
              <a:t>mitte hiljem kui 1 a peale avaldamist</a:t>
            </a:r>
          </a:p>
          <a:p>
            <a:pPr lvl="2"/>
            <a:r>
              <a:rPr lang="et-EE" smtClean="0"/>
              <a:t>juba praegu võib viidata andmekogumitele, NSF aktsepteerib seda CV osana</a:t>
            </a:r>
          </a:p>
          <a:p>
            <a:pPr lvl="2"/>
            <a:r>
              <a:rPr lang="et-EE" smtClean="0"/>
              <a:t>andmete avaldamine ja jagamine on normiks</a:t>
            </a:r>
          </a:p>
          <a:p>
            <a:pPr lvl="3"/>
            <a:r>
              <a:rPr lang="en-US" smtClean="0"/>
              <a:t>“Investigators are expected to share with other researchers, at no more than incremental cost and within a reasonable time, the </a:t>
            </a:r>
            <a:r>
              <a:rPr lang="en-US" smtClean="0">
                <a:solidFill>
                  <a:srgbClr val="FF0000"/>
                </a:solidFill>
              </a:rPr>
              <a:t>primary data, samples, physical collections and other supporting materials </a:t>
            </a:r>
            <a:r>
              <a:rPr lang="en-US" smtClean="0"/>
              <a:t>created or gathered in the course of work under NSF grants.</a:t>
            </a:r>
            <a:endParaRPr lang="et-EE" smtClean="0"/>
          </a:p>
          <a:p>
            <a:pPr lvl="2"/>
            <a:endParaRPr lang="et-EE" smtClean="0"/>
          </a:p>
          <a:p>
            <a:pPr lvl="1"/>
            <a:endParaRPr lang="et-EE" smtClean="0"/>
          </a:p>
          <a:p>
            <a:pPr lvl="1"/>
            <a:endParaRPr lang="et-EE" smtClean="0"/>
          </a:p>
          <a:p>
            <a:pPr lvl="1"/>
            <a:endParaRPr lang="en-US"/>
          </a:p>
        </p:txBody>
      </p:sp>
      <p:pic>
        <p:nvPicPr>
          <p:cNvPr id="10" name="Picture 2" descr="http://photos.state.gov/libraries/unitedkingdom/164203/logo/sample_of_the_official_usg_color_flag_35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8145" y="0"/>
            <a:ext cx="1637030" cy="116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111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a:t>Avatud teadus </a:t>
            </a:r>
            <a:r>
              <a:rPr lang="et-EE" smtClean="0"/>
              <a:t>lähiriikides</a:t>
            </a:r>
            <a:endParaRPr lang="en-US"/>
          </a:p>
        </p:txBody>
      </p:sp>
      <p:sp>
        <p:nvSpPr>
          <p:cNvPr id="3" name="Content Placeholder 2"/>
          <p:cNvSpPr>
            <a:spLocks noGrp="1"/>
          </p:cNvSpPr>
          <p:nvPr>
            <p:ph idx="1"/>
          </p:nvPr>
        </p:nvSpPr>
        <p:spPr>
          <a:xfrm>
            <a:off x="838200" y="1845734"/>
            <a:ext cx="5600307" cy="4355774"/>
          </a:xfrm>
        </p:spPr>
        <p:txBody>
          <a:bodyPr>
            <a:normAutofit fontScale="55000" lnSpcReduction="20000"/>
          </a:bodyPr>
          <a:lstStyle/>
          <a:p>
            <a:r>
              <a:rPr lang="en-US"/>
              <a:t>Paljudes riikides on juba olemas või valmimas avatud teaduse riiklikud </a:t>
            </a:r>
            <a:r>
              <a:rPr lang="et-EE"/>
              <a:t>strateegiad</a:t>
            </a:r>
            <a:r>
              <a:rPr lang="en-US"/>
              <a:t>, teekaardid </a:t>
            </a:r>
            <a:r>
              <a:rPr lang="et-EE"/>
              <a:t>jms dokumendid</a:t>
            </a:r>
            <a:r>
              <a:rPr lang="et-EE" smtClean="0"/>
              <a:t>.</a:t>
            </a:r>
            <a:endParaRPr lang="et-EE" b="1" smtClean="0"/>
          </a:p>
          <a:p>
            <a:r>
              <a:rPr lang="en-US" b="1"/>
              <a:t>Holland</a:t>
            </a:r>
          </a:p>
          <a:p>
            <a:pPr lvl="1"/>
            <a:r>
              <a:rPr lang="en-US"/>
              <a:t>The State Secretary has also made open science the main priority for</a:t>
            </a:r>
            <a:r>
              <a:rPr lang="et-EE"/>
              <a:t> </a:t>
            </a:r>
            <a:r>
              <a:rPr lang="en-US"/>
              <a:t>the Dutch EU Presidency of 2016</a:t>
            </a:r>
            <a:r>
              <a:rPr lang="en-US" smtClean="0"/>
              <a:t>.</a:t>
            </a:r>
            <a:endParaRPr lang="et-EE" smtClean="0"/>
          </a:p>
          <a:p>
            <a:pPr lvl="2"/>
            <a:r>
              <a:rPr lang="et-EE" smtClean="0">
                <a:hlinkClick r:id="rId2"/>
              </a:rPr>
              <a:t>http</a:t>
            </a:r>
            <a:r>
              <a:rPr lang="et-EE">
                <a:hlinkClick r:id="rId2"/>
              </a:rPr>
              <a:t>://www.leru.org/index.php/public/extra/signtheLERUstatement/#</a:t>
            </a:r>
            <a:r>
              <a:rPr lang="et-EE" smtClean="0">
                <a:hlinkClick r:id="rId2"/>
              </a:rPr>
              <a:t>petition</a:t>
            </a:r>
            <a:endParaRPr lang="et-EE" b="1" smtClean="0"/>
          </a:p>
          <a:p>
            <a:r>
              <a:rPr lang="et-EE" b="1" smtClean="0"/>
              <a:t>Soome</a:t>
            </a:r>
          </a:p>
          <a:p>
            <a:pPr lvl="1"/>
            <a:r>
              <a:rPr lang="en-US"/>
              <a:t>Open science and research roadmap </a:t>
            </a:r>
            <a:r>
              <a:rPr lang="en-US" smtClean="0"/>
              <a:t>2014–2017</a:t>
            </a:r>
            <a:r>
              <a:rPr lang="et-EE" smtClean="0"/>
              <a:t> (2014)</a:t>
            </a:r>
            <a:endParaRPr lang="et-EE"/>
          </a:p>
          <a:p>
            <a:pPr lvl="2"/>
            <a:r>
              <a:rPr lang="et-EE"/>
              <a:t>Terviktekst vt: </a:t>
            </a:r>
            <a:r>
              <a:rPr lang="et-EE">
                <a:hlinkClick r:id="rId3"/>
              </a:rPr>
              <a:t>http://</a:t>
            </a:r>
            <a:r>
              <a:rPr lang="et-EE" smtClean="0">
                <a:hlinkClick r:id="rId3"/>
              </a:rPr>
              <a:t>openscience.fi/open-science-and-research-roadmap-2014-2017</a:t>
            </a:r>
            <a:endParaRPr lang="et-EE" smtClean="0"/>
          </a:p>
          <a:p>
            <a:r>
              <a:rPr lang="et-EE" b="1"/>
              <a:t>Norra</a:t>
            </a:r>
          </a:p>
          <a:p>
            <a:pPr lvl="1"/>
            <a:r>
              <a:rPr lang="en-US"/>
              <a:t>The Research Council’s Policy on Open Access to Research Data</a:t>
            </a:r>
            <a:r>
              <a:rPr lang="et-EE"/>
              <a:t> (2014)</a:t>
            </a:r>
          </a:p>
          <a:p>
            <a:pPr lvl="2"/>
            <a:r>
              <a:rPr lang="et-EE"/>
              <a:t>Terviktekst vt: </a:t>
            </a:r>
            <a:r>
              <a:rPr lang="et-EE">
                <a:hlinkClick r:id="rId4"/>
              </a:rPr>
              <a:t>http://www.forskningsradet.no/en/Article/The+Research+Councils+Principles+for+Open+Access+to+Scientific+Publications/1240958527698</a:t>
            </a:r>
            <a:endParaRPr lang="et-EE"/>
          </a:p>
          <a:p>
            <a:r>
              <a:rPr lang="et-EE" b="1" smtClean="0"/>
              <a:t>Sloveenia</a:t>
            </a:r>
            <a:endParaRPr lang="et-EE" smtClean="0"/>
          </a:p>
          <a:p>
            <a:pPr lvl="1"/>
            <a:r>
              <a:rPr lang="en-US"/>
              <a:t>National strategy of open access to scientific publications and research data in Slovenia </a:t>
            </a:r>
            <a:r>
              <a:rPr lang="en-US" smtClean="0"/>
              <a:t>2015-2020</a:t>
            </a:r>
            <a:r>
              <a:rPr lang="et-EE" smtClean="0"/>
              <a:t> (2015)</a:t>
            </a:r>
          </a:p>
          <a:p>
            <a:pPr lvl="2"/>
            <a:r>
              <a:rPr lang="et-EE">
                <a:hlinkClick r:id="rId5"/>
              </a:rPr>
              <a:t>http://www.mizs.gov.si/fileadmin/mizs.gov.si/pageuploads/Znanost/doc/Zakonodaja/Strategije/National_strategy_for_open_access_21._9._</a:t>
            </a:r>
            <a:r>
              <a:rPr lang="et-EE" smtClean="0">
                <a:hlinkClick r:id="rId5"/>
              </a:rPr>
              <a:t>2015.pdf</a:t>
            </a:r>
            <a:endParaRPr lang="et-EE" smtClean="0"/>
          </a:p>
          <a:p>
            <a:pPr lvl="2"/>
            <a:endParaRPr lang="et-EE"/>
          </a:p>
          <a:p>
            <a:pPr lvl="1"/>
            <a:endParaRPr lang="et-EE"/>
          </a:p>
        </p:txBody>
      </p:sp>
      <p:sp>
        <p:nvSpPr>
          <p:cNvPr id="4" name="Content Placeholder 2"/>
          <p:cNvSpPr txBox="1">
            <a:spLocks/>
          </p:cNvSpPr>
          <p:nvPr/>
        </p:nvSpPr>
        <p:spPr>
          <a:xfrm>
            <a:off x="6438507" y="1574277"/>
            <a:ext cx="5297864" cy="462723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t-EE" b="1" smtClean="0"/>
          </a:p>
          <a:p>
            <a:r>
              <a:rPr lang="et-EE" b="1" smtClean="0"/>
              <a:t>Rootsi</a:t>
            </a:r>
          </a:p>
          <a:p>
            <a:pPr lvl="1"/>
            <a:r>
              <a:rPr lang="et-EE" smtClean="0"/>
              <a:t>Swedish Research Council's </a:t>
            </a:r>
            <a:r>
              <a:rPr lang="en-US" smtClean="0"/>
              <a:t>PROPOSAL FOR NATIONAL GUIDELINES FOR OPEN ACCESS TO SCIENTIFIC INFORMATION</a:t>
            </a:r>
            <a:r>
              <a:rPr lang="et-EE" smtClean="0"/>
              <a:t> (2015)</a:t>
            </a:r>
          </a:p>
          <a:p>
            <a:pPr lvl="1"/>
            <a:r>
              <a:rPr lang="en-US" smtClean="0"/>
              <a:t>The Swedish Research Council proposes that Sweden adopt a strategic objective that </a:t>
            </a:r>
            <a:r>
              <a:rPr lang="en-US" b="1" smtClean="0"/>
              <a:t>from 2025</a:t>
            </a:r>
            <a:r>
              <a:rPr lang="en-US" smtClean="0"/>
              <a:t>, </a:t>
            </a:r>
            <a:r>
              <a:rPr lang="en-US" b="1" smtClean="0"/>
              <a:t>all scientific</a:t>
            </a:r>
            <a:r>
              <a:rPr lang="et-EE" b="1" smtClean="0"/>
              <a:t> </a:t>
            </a:r>
            <a:r>
              <a:rPr lang="en-US" b="1" smtClean="0"/>
              <a:t>publications </a:t>
            </a:r>
            <a:r>
              <a:rPr lang="en-US" smtClean="0"/>
              <a:t>and artistic works resulting from research financed with public funds shall be published</a:t>
            </a:r>
            <a:r>
              <a:rPr lang="et-EE" smtClean="0"/>
              <a:t> </a:t>
            </a:r>
            <a:r>
              <a:rPr lang="en-US" b="1" smtClean="0"/>
              <a:t>immediately with open access</a:t>
            </a:r>
            <a:r>
              <a:rPr lang="en-US" smtClean="0"/>
              <a:t>. Articles shall be published in an open access journal. All scientific publications</a:t>
            </a:r>
            <a:r>
              <a:rPr lang="et-EE" smtClean="0"/>
              <a:t> </a:t>
            </a:r>
            <a:r>
              <a:rPr lang="en-US" smtClean="0"/>
              <a:t>shall have a Creative Commons (CC) license.</a:t>
            </a:r>
            <a:endParaRPr lang="et-EE" smtClean="0"/>
          </a:p>
          <a:p>
            <a:pPr lvl="1"/>
            <a:r>
              <a:rPr lang="et-EE" smtClean="0"/>
              <a:t>2015: </a:t>
            </a:r>
            <a:r>
              <a:rPr lang="en-US" b="1" smtClean="0"/>
              <a:t>All peer-reviewed articles </a:t>
            </a:r>
            <a:r>
              <a:rPr lang="en-US" smtClean="0"/>
              <a:t>and conference reports that are the result of publicly-funded research shall be </a:t>
            </a:r>
            <a:r>
              <a:rPr lang="en-US" b="1" smtClean="0"/>
              <a:t>freely</a:t>
            </a:r>
            <a:r>
              <a:rPr lang="et-EE" b="1" smtClean="0"/>
              <a:t> </a:t>
            </a:r>
            <a:r>
              <a:rPr lang="en-US" b="1" smtClean="0"/>
              <a:t>accessible for reading and downloading</a:t>
            </a:r>
            <a:r>
              <a:rPr lang="en-US" smtClean="0"/>
              <a:t>, at the latest </a:t>
            </a:r>
            <a:r>
              <a:rPr lang="en-US" b="1" smtClean="0"/>
              <a:t>6 months after original publication</a:t>
            </a:r>
            <a:r>
              <a:rPr lang="en-US" smtClean="0"/>
              <a:t>; at the latest 12 months</a:t>
            </a:r>
            <a:r>
              <a:rPr lang="et-EE" smtClean="0"/>
              <a:t> </a:t>
            </a:r>
            <a:r>
              <a:rPr lang="en-US" smtClean="0"/>
              <a:t>after original publication where the humanities and social sciences are concerned.</a:t>
            </a:r>
            <a:endParaRPr lang="et-EE" smtClean="0"/>
          </a:p>
          <a:p>
            <a:pPr lvl="1"/>
            <a:r>
              <a:rPr lang="et-EE" smtClean="0"/>
              <a:t>2020: </a:t>
            </a:r>
            <a:r>
              <a:rPr lang="en-US" smtClean="0"/>
              <a:t>All peer-reviewed articles</a:t>
            </a:r>
            <a:r>
              <a:rPr lang="et-EE" smtClean="0"/>
              <a:t> and books</a:t>
            </a:r>
            <a:r>
              <a:rPr lang="en-US" smtClean="0"/>
              <a:t> resulting from publicly-funded research shall be freely</a:t>
            </a:r>
            <a:r>
              <a:rPr lang="et-EE" smtClean="0"/>
              <a:t> </a:t>
            </a:r>
            <a:r>
              <a:rPr lang="en-US" smtClean="0"/>
              <a:t>accessible for reading and downloading, 6 months at the latest after the date of original publication. The material which is published in open access journals shall have a CC license.</a:t>
            </a:r>
            <a:endParaRPr lang="et-EE" smtClean="0"/>
          </a:p>
          <a:p>
            <a:pPr lvl="2"/>
            <a:r>
              <a:rPr lang="et-EE" smtClean="0"/>
              <a:t>Terviktekst vt: </a:t>
            </a:r>
            <a:r>
              <a:rPr lang="et-EE" smtClean="0">
                <a:hlinkClick r:id="rId6"/>
              </a:rPr>
              <a:t>https://publikationer.vr.se/en/product/proposal-for-national-guidelines-for-open-access-to-scientific-information</a:t>
            </a:r>
            <a:endParaRPr lang="et-EE"/>
          </a:p>
        </p:txBody>
      </p:sp>
    </p:spTree>
    <p:extLst>
      <p:ext uri="{BB962C8B-B14F-4D97-AF65-F5344CB8AC3E}">
        <p14:creationId xmlns:p14="http://schemas.microsoft.com/office/powerpoint/2010/main" val="3848632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437" y="286605"/>
            <a:ext cx="6293963" cy="1450757"/>
          </a:xfrm>
        </p:spPr>
        <p:txBody>
          <a:bodyPr/>
          <a:lstStyle/>
          <a:p>
            <a:r>
              <a:rPr lang="et-EE" smtClean="0"/>
              <a:t>Eesti seisukohad</a:t>
            </a:r>
            <a:endParaRPr lang="en-US"/>
          </a:p>
        </p:txBody>
      </p:sp>
      <p:sp>
        <p:nvSpPr>
          <p:cNvPr id="3" name="Content Placeholder 2"/>
          <p:cNvSpPr>
            <a:spLocks noGrp="1"/>
          </p:cNvSpPr>
          <p:nvPr>
            <p:ph idx="1"/>
          </p:nvPr>
        </p:nvSpPr>
        <p:spPr>
          <a:xfrm>
            <a:off x="612742" y="1602557"/>
            <a:ext cx="7645137" cy="5005633"/>
          </a:xfrm>
        </p:spPr>
        <p:txBody>
          <a:bodyPr>
            <a:normAutofit fontScale="62500" lnSpcReduction="20000"/>
          </a:bodyPr>
          <a:lstStyle/>
          <a:p>
            <a:r>
              <a:rPr lang="et-EE" smtClean="0"/>
              <a:t>Vabariigi valitsuse otsusest 10.2012</a:t>
            </a:r>
          </a:p>
          <a:p>
            <a:pPr lvl="1"/>
            <a:r>
              <a:rPr lang="et-EE"/>
              <a:t>Toetame Euroopa Komisjoni seisukohta, et teaduspublikatsioonid peaksid olema avatud juurdepääsuga: digitaalsena, ilma viivituseta ning võimalikult laiale huviliste ringile.</a:t>
            </a:r>
          </a:p>
          <a:p>
            <a:pPr lvl="1"/>
            <a:r>
              <a:rPr lang="et-EE"/>
              <a:t>Toetame Euroopa Komisjoni ettepanekut muuta avaliku sektori poolt rahastatavate teadusuuringute puhul </a:t>
            </a:r>
            <a:r>
              <a:rPr lang="et-EE" b="1"/>
              <a:t>avatud juurdepääs rahastamistingimuseks</a:t>
            </a:r>
            <a:r>
              <a:rPr lang="et-EE" smtClean="0"/>
              <a:t>.</a:t>
            </a:r>
          </a:p>
          <a:p>
            <a:pPr lvl="1"/>
            <a:r>
              <a:rPr lang="et-EE"/>
              <a:t>Eesti toetab avatud juurdepääsu poliitikate ühtlustamist Euroopa Liidu tasandil; avatud juurdepääsu tegelike mõjude realiseerumiseks on vajalik tagada avatud juurdepääsu repositooriumite riigipiirideülene nähtavus, kasutajasõbralikkus ja ligipääsetavus.</a:t>
            </a:r>
          </a:p>
          <a:p>
            <a:pPr lvl="1"/>
            <a:r>
              <a:rPr lang="et-EE"/>
              <a:t>Toetame teadusandmetele avatud juurdepääsu arendamist, kuid leiame, et teadusandmetele avatud juurdepääsu tagamiseks praegustesse tehnoloogilistesse platvormidesse suuremahuliste investeeringute tegemine peab olema väga hoolikalt kaalutud ja põhjendatud, ning avatud juurdepääs teadusinfole peab omama selget lisandväärtust</a:t>
            </a:r>
            <a:r>
              <a:rPr lang="et-EE" smtClean="0"/>
              <a:t>.</a:t>
            </a:r>
          </a:p>
          <a:p>
            <a:pPr lvl="1"/>
            <a:endParaRPr lang="et-EE" smtClean="0"/>
          </a:p>
          <a:p>
            <a:r>
              <a:rPr lang="et-EE" smtClean="0"/>
              <a:t>Teadmistepõhine Eesti</a:t>
            </a:r>
          </a:p>
          <a:p>
            <a:r>
              <a:rPr lang="fi-FI" smtClean="0"/>
              <a:t>2</a:t>
            </a:r>
            <a:r>
              <a:rPr lang="fi-FI"/>
              <a:t>. meede. TA ühiskondliku ja majandusliku kasu suurendamine</a:t>
            </a:r>
            <a:endParaRPr lang="et-EE"/>
          </a:p>
          <a:p>
            <a:pPr lvl="1"/>
            <a:r>
              <a:rPr lang="et-EE" b="1"/>
              <a:t>2.11. </a:t>
            </a:r>
            <a:r>
              <a:rPr lang="en-US" b="1"/>
              <a:t>Soodustada avatud juurdepääsu (ingl open access) avaliku rahastuse eest saadud uurimistöö</a:t>
            </a:r>
            <a:r>
              <a:rPr lang="et-EE" b="1"/>
              <a:t> </a:t>
            </a:r>
            <a:r>
              <a:rPr lang="en-US" b="1"/>
              <a:t>tulemustele ja teadusandmetele. </a:t>
            </a:r>
            <a:r>
              <a:rPr lang="en-US"/>
              <a:t>Toetada teadusasutuste ja teadusraamatukogude</a:t>
            </a:r>
            <a:r>
              <a:rPr lang="et-EE"/>
              <a:t> </a:t>
            </a:r>
            <a:r>
              <a:rPr lang="en-US"/>
              <a:t>andmekogude täiendamist ning tagada juurdepääs olulisematele teadusandmebaasidele.</a:t>
            </a:r>
            <a:endParaRPr lang="et-EE"/>
          </a:p>
          <a:p>
            <a:r>
              <a:rPr lang="et-EE"/>
              <a:t>Võimalused</a:t>
            </a:r>
          </a:p>
          <a:p>
            <a:pPr lvl="1"/>
            <a:r>
              <a:rPr lang="fi-FI"/>
              <a:t>Rakendada edukalt uusi teaduse tegemise viise – e- ja hajustaristut, </a:t>
            </a:r>
            <a:r>
              <a:rPr lang="fi-FI" b="1"/>
              <a:t>kasutada avatud ligipääsuga teadusandmeid ja -tulemusi</a:t>
            </a:r>
            <a:endParaRPr lang="en-US" b="1"/>
          </a:p>
          <a:p>
            <a:endParaRPr lang="et-EE" smtClean="0"/>
          </a:p>
          <a:p>
            <a:pPr lvl="1"/>
            <a:endParaRPr lang="et-EE"/>
          </a:p>
          <a:p>
            <a:pPr lvl="1"/>
            <a:endParaRPr lang="et-EE" smtClean="0"/>
          </a:p>
          <a:p>
            <a:endParaRPr lang="en-US"/>
          </a:p>
        </p:txBody>
      </p:sp>
      <p:pic>
        <p:nvPicPr>
          <p:cNvPr id="4" name="Picture 3"/>
          <p:cNvPicPr>
            <a:picLocks noChangeAspect="1"/>
          </p:cNvPicPr>
          <p:nvPr/>
        </p:nvPicPr>
        <p:blipFill>
          <a:blip r:embed="rId2"/>
          <a:stretch>
            <a:fillRect/>
          </a:stretch>
        </p:blipFill>
        <p:spPr>
          <a:xfrm>
            <a:off x="8474697" y="389419"/>
            <a:ext cx="2736915" cy="388450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a:stretch>
            <a:fillRect/>
          </a:stretch>
        </p:blipFill>
        <p:spPr>
          <a:xfrm>
            <a:off x="9351390" y="2853386"/>
            <a:ext cx="2931800" cy="4097690"/>
          </a:xfrm>
          <a:prstGeom prst="rect">
            <a:avLst/>
          </a:prstGeom>
        </p:spPr>
      </p:pic>
    </p:spTree>
    <p:extLst>
      <p:ext uri="{BB962C8B-B14F-4D97-AF65-F5344CB8AC3E}">
        <p14:creationId xmlns:p14="http://schemas.microsoft.com/office/powerpoint/2010/main" val="4053288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ETAGi avatud teaduse ekspertkomisjon</a:t>
            </a:r>
            <a:endParaRPr lang="en-US"/>
          </a:p>
        </p:txBody>
      </p:sp>
      <p:sp>
        <p:nvSpPr>
          <p:cNvPr id="3" name="Content Placeholder 2"/>
          <p:cNvSpPr>
            <a:spLocks noGrp="1"/>
          </p:cNvSpPr>
          <p:nvPr>
            <p:ph sz="half" idx="1"/>
          </p:nvPr>
        </p:nvSpPr>
        <p:spPr>
          <a:xfrm>
            <a:off x="989815" y="1845734"/>
            <a:ext cx="4529716" cy="4376162"/>
          </a:xfrm>
        </p:spPr>
        <p:txBody>
          <a:bodyPr>
            <a:normAutofit fontScale="62500" lnSpcReduction="20000"/>
          </a:bodyPr>
          <a:lstStyle/>
          <a:p>
            <a:r>
              <a:rPr lang="et-EE"/>
              <a:t>ETAG on Euroopa Komisjoni kontakt OA valdkonnas</a:t>
            </a:r>
            <a:endParaRPr lang="en-US"/>
          </a:p>
          <a:p>
            <a:r>
              <a:rPr lang="et-EE" smtClean="0"/>
              <a:t>Moodustati ETAGi juhatuse käskirjaga 13.04.2015</a:t>
            </a:r>
          </a:p>
          <a:p>
            <a:endParaRPr lang="et-EE" smtClean="0"/>
          </a:p>
          <a:p>
            <a:r>
              <a:rPr lang="et-EE" b="1" smtClean="0"/>
              <a:t>Eesmärgid</a:t>
            </a:r>
            <a:r>
              <a:rPr lang="et-EE" smtClean="0"/>
              <a:t>:</a:t>
            </a:r>
            <a:endParaRPr lang="et-EE"/>
          </a:p>
          <a:p>
            <a:r>
              <a:rPr lang="et-EE"/>
              <a:t>töötada välja ettepanekud avatud teaduse riikliku poliitika põhimõtete kujundamiseks</a:t>
            </a:r>
            <a:endParaRPr lang="en-US" sz="1600"/>
          </a:p>
          <a:p>
            <a:r>
              <a:rPr lang="et-EE"/>
              <a:t>nõustada Sihtasutust Eesti Teadusagentuur avatud teaduse alastes </a:t>
            </a:r>
            <a:r>
              <a:rPr lang="et-EE" smtClean="0"/>
              <a:t>küsimustes</a:t>
            </a:r>
          </a:p>
          <a:p>
            <a:endParaRPr lang="et-EE"/>
          </a:p>
          <a:p>
            <a:r>
              <a:rPr lang="et-EE" b="1" smtClean="0"/>
              <a:t>Tegevus</a:t>
            </a:r>
          </a:p>
          <a:p>
            <a:r>
              <a:rPr lang="et-EE" smtClean="0"/>
              <a:t>2016. jaanuaris põhimõtete tutvustamine ülikoolidele</a:t>
            </a:r>
          </a:p>
          <a:p>
            <a:r>
              <a:rPr lang="et-EE" smtClean="0"/>
              <a:t>2016. rakenduvad esimesed reaalsed meetmed OA osakaalu suurendamiseks</a:t>
            </a:r>
          </a:p>
          <a:p>
            <a:pPr lvl="1"/>
            <a:endParaRPr lang="et-EE"/>
          </a:p>
          <a:p>
            <a:pPr lvl="1"/>
            <a:endParaRPr lang="et-EE" smtClean="0"/>
          </a:p>
        </p:txBody>
      </p:sp>
      <p:sp>
        <p:nvSpPr>
          <p:cNvPr id="4" name="Content Placeholder 3"/>
          <p:cNvSpPr>
            <a:spLocks noGrp="1"/>
          </p:cNvSpPr>
          <p:nvPr>
            <p:ph sz="half" idx="2"/>
          </p:nvPr>
        </p:nvSpPr>
        <p:spPr>
          <a:xfrm>
            <a:off x="5589104" y="1845737"/>
            <a:ext cx="4850296" cy="4521197"/>
          </a:xfrm>
        </p:spPr>
        <p:txBody>
          <a:bodyPr>
            <a:normAutofit fontScale="62500" lnSpcReduction="20000"/>
          </a:bodyPr>
          <a:lstStyle/>
          <a:p>
            <a:r>
              <a:rPr lang="et-EE" smtClean="0"/>
              <a:t>Koosseis</a:t>
            </a:r>
            <a:endParaRPr lang="et-EE"/>
          </a:p>
          <a:p>
            <a:pPr lvl="1"/>
            <a:r>
              <a:rPr lang="en-US"/>
              <a:t>Olle Hints, komisjoni esimees, </a:t>
            </a:r>
            <a:r>
              <a:rPr lang="et-EE" smtClean="0"/>
              <a:t>TTÜ</a:t>
            </a:r>
            <a:r>
              <a:rPr lang="en-US" smtClean="0"/>
              <a:t>, </a:t>
            </a:r>
            <a:r>
              <a:rPr lang="et-EE" smtClean="0"/>
              <a:t>professor</a:t>
            </a:r>
            <a:endParaRPr lang="en-US"/>
          </a:p>
          <a:p>
            <a:pPr lvl="1"/>
            <a:r>
              <a:rPr lang="en-US"/>
              <a:t>Reet Adamsoo, </a:t>
            </a:r>
            <a:r>
              <a:rPr lang="et-EE" smtClean="0"/>
              <a:t>TÜ</a:t>
            </a:r>
            <a:r>
              <a:rPr lang="en-US" smtClean="0"/>
              <a:t>, </a:t>
            </a:r>
            <a:r>
              <a:rPr lang="en-US"/>
              <a:t>intellektuaalse omandi </a:t>
            </a:r>
            <a:r>
              <a:rPr lang="en-US" smtClean="0"/>
              <a:t>jurist</a:t>
            </a:r>
            <a:endParaRPr lang="en-US"/>
          </a:p>
          <a:p>
            <a:pPr lvl="1"/>
            <a:r>
              <a:rPr lang="en-US"/>
              <a:t>Martin Eessalu, </a:t>
            </a:r>
            <a:r>
              <a:rPr lang="et-EE" smtClean="0"/>
              <a:t>HTM</a:t>
            </a:r>
            <a:r>
              <a:rPr lang="en-US" smtClean="0"/>
              <a:t>, peaekspert</a:t>
            </a:r>
            <a:endParaRPr lang="en-US"/>
          </a:p>
          <a:p>
            <a:pPr lvl="1"/>
            <a:r>
              <a:rPr lang="en-US"/>
              <a:t>Martin Hallik, </a:t>
            </a:r>
            <a:r>
              <a:rPr lang="en-US" smtClean="0"/>
              <a:t>TÜ</a:t>
            </a:r>
            <a:endParaRPr lang="en-US"/>
          </a:p>
          <a:p>
            <a:pPr lvl="1"/>
            <a:r>
              <a:rPr lang="en-US"/>
              <a:t>Jaak Järv, Eesti Teaduste Akadeemia, </a:t>
            </a:r>
            <a:r>
              <a:rPr lang="en-US" smtClean="0"/>
              <a:t>akadeemik</a:t>
            </a:r>
            <a:endParaRPr lang="en-US"/>
          </a:p>
          <a:p>
            <a:pPr lvl="1"/>
            <a:r>
              <a:rPr lang="en-US"/>
              <a:t>Andres Kollist, </a:t>
            </a:r>
            <a:r>
              <a:rPr lang="et-EE" smtClean="0"/>
              <a:t>TLÜ </a:t>
            </a:r>
            <a:r>
              <a:rPr lang="en-US" smtClean="0"/>
              <a:t>Akadeemiline </a:t>
            </a:r>
            <a:r>
              <a:rPr lang="en-US"/>
              <a:t>Raamatukogu, </a:t>
            </a:r>
            <a:r>
              <a:rPr lang="en-US" smtClean="0"/>
              <a:t>direktor</a:t>
            </a:r>
            <a:endParaRPr lang="en-US"/>
          </a:p>
          <a:p>
            <a:pPr lvl="1"/>
            <a:r>
              <a:rPr lang="en-US"/>
              <a:t>Urmas Kõljalg, Eesti Teaduste Akadeemia, </a:t>
            </a:r>
            <a:r>
              <a:rPr lang="en-US" smtClean="0"/>
              <a:t>akadeemik</a:t>
            </a:r>
            <a:endParaRPr lang="en-US"/>
          </a:p>
          <a:p>
            <a:pPr lvl="1"/>
            <a:r>
              <a:rPr lang="en-US"/>
              <a:t>Marika Meltsas, </a:t>
            </a:r>
            <a:r>
              <a:rPr lang="et-EE" smtClean="0"/>
              <a:t>ETAG</a:t>
            </a:r>
            <a:r>
              <a:rPr lang="en-US" smtClean="0"/>
              <a:t>, E</a:t>
            </a:r>
            <a:r>
              <a:rPr lang="et-EE" smtClean="0"/>
              <a:t>TISe</a:t>
            </a:r>
            <a:r>
              <a:rPr lang="en-US" smtClean="0"/>
              <a:t> </a:t>
            </a:r>
            <a:r>
              <a:rPr lang="en-US"/>
              <a:t>osakonna juhataja;</a:t>
            </a:r>
          </a:p>
          <a:p>
            <a:pPr lvl="1"/>
            <a:r>
              <a:rPr lang="en-US"/>
              <a:t>Viktor Muuli, </a:t>
            </a:r>
            <a:r>
              <a:rPr lang="et-EE"/>
              <a:t>ETAG</a:t>
            </a:r>
            <a:r>
              <a:rPr lang="en-US" smtClean="0"/>
              <a:t>, programmi NUTIPRO </a:t>
            </a:r>
            <a:r>
              <a:rPr lang="en-US"/>
              <a:t>juht;</a:t>
            </a:r>
          </a:p>
          <a:p>
            <a:pPr lvl="1"/>
            <a:r>
              <a:rPr lang="en-US"/>
              <a:t>Raivo Ruusalepp, Eesti Rahvusraamatukogu, arendusjuht;</a:t>
            </a:r>
          </a:p>
          <a:p>
            <a:pPr lvl="1"/>
            <a:r>
              <a:rPr lang="en-US"/>
              <a:t>Priit Tamm, Eesti Teadusagentuur, teadustaristute nõunik;</a:t>
            </a:r>
          </a:p>
          <a:p>
            <a:pPr lvl="1"/>
            <a:r>
              <a:rPr lang="en-US"/>
              <a:t>Hardi Teder, </a:t>
            </a:r>
            <a:r>
              <a:rPr lang="et-EE" smtClean="0"/>
              <a:t>HITSA</a:t>
            </a:r>
            <a:r>
              <a:rPr lang="en-US" smtClean="0"/>
              <a:t>, E</a:t>
            </a:r>
            <a:r>
              <a:rPr lang="et-EE" smtClean="0"/>
              <a:t>EN</a:t>
            </a:r>
            <a:r>
              <a:rPr lang="en-US" smtClean="0"/>
              <a:t>e</a:t>
            </a:r>
            <a:r>
              <a:rPr lang="et-EE" smtClean="0"/>
              <a:t>t</a:t>
            </a:r>
            <a:r>
              <a:rPr lang="en-US" smtClean="0"/>
              <a:t>, </a:t>
            </a:r>
            <a:r>
              <a:rPr lang="en-US"/>
              <a:t>direktor;</a:t>
            </a:r>
          </a:p>
          <a:p>
            <a:pPr lvl="1"/>
            <a:r>
              <a:rPr lang="en-US"/>
              <a:t>Kadri Vider, Eesti Keeleressursside Keskus, juhataja;</a:t>
            </a:r>
          </a:p>
          <a:p>
            <a:pPr lvl="1"/>
            <a:r>
              <a:rPr lang="en-US"/>
              <a:t>Allar Viik, </a:t>
            </a:r>
            <a:r>
              <a:rPr lang="et-EE" smtClean="0"/>
              <a:t>MKM</a:t>
            </a:r>
            <a:r>
              <a:rPr lang="en-US" smtClean="0"/>
              <a:t>, </a:t>
            </a:r>
            <a:r>
              <a:rPr lang="et-EE" smtClean="0"/>
              <a:t>IT</a:t>
            </a:r>
            <a:r>
              <a:rPr lang="en-US" smtClean="0"/>
              <a:t> </a:t>
            </a:r>
            <a:r>
              <a:rPr lang="en-US"/>
              <a:t>arhitektuuri talituse nõunik</a:t>
            </a:r>
            <a:r>
              <a:rPr lang="en-US" smtClean="0"/>
              <a:t>.</a:t>
            </a:r>
            <a:endParaRPr lang="et-EE" smtClean="0"/>
          </a:p>
          <a:p>
            <a:pPr lvl="1"/>
            <a:endParaRPr lang="et-EE"/>
          </a:p>
          <a:p>
            <a:endParaRPr lang="en-US"/>
          </a:p>
        </p:txBody>
      </p:sp>
    </p:spTree>
    <p:extLst>
      <p:ext uri="{BB962C8B-B14F-4D97-AF65-F5344CB8AC3E}">
        <p14:creationId xmlns:p14="http://schemas.microsoft.com/office/powerpoint/2010/main" val="11260468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t-EE"/>
              <a:t>Eesti s</a:t>
            </a:r>
            <a:r>
              <a:rPr lang="en-US"/>
              <a:t>trateegiline eesmärk</a:t>
            </a:r>
            <a:r>
              <a:rPr lang="et-EE"/>
              <a:t> (2020</a:t>
            </a:r>
            <a:r>
              <a:rPr lang="et-EE" smtClean="0"/>
              <a:t>)</a:t>
            </a:r>
            <a:endParaRPr lang="et-EE"/>
          </a:p>
        </p:txBody>
      </p:sp>
      <p:sp>
        <p:nvSpPr>
          <p:cNvPr id="6" name="Content Placeholder 5"/>
          <p:cNvSpPr>
            <a:spLocks noGrp="1"/>
          </p:cNvSpPr>
          <p:nvPr>
            <p:ph idx="1"/>
          </p:nvPr>
        </p:nvSpPr>
        <p:spPr>
          <a:xfrm>
            <a:off x="838199" y="1825626"/>
            <a:ext cx="5194955" cy="4556320"/>
          </a:xfrm>
        </p:spPr>
        <p:txBody>
          <a:bodyPr>
            <a:normAutofit fontScale="92500" lnSpcReduction="10000"/>
          </a:bodyPr>
          <a:lstStyle/>
          <a:p>
            <a:r>
              <a:rPr lang="et-EE" b="1"/>
              <a:t>Teaduspublikatsioonid</a:t>
            </a:r>
          </a:p>
          <a:p>
            <a:pPr lvl="1"/>
            <a:r>
              <a:rPr lang="en-US" smtClean="0"/>
              <a:t>Teadlaskond </a:t>
            </a:r>
            <a:r>
              <a:rPr lang="en-US"/>
              <a:t>tunneb ja aktsepteerib avatud teaduse ja avatud </a:t>
            </a:r>
            <a:r>
              <a:rPr lang="en-US" smtClean="0"/>
              <a:t>juurdepääsu </a:t>
            </a:r>
            <a:r>
              <a:rPr lang="en-US"/>
              <a:t>põhimõtteid. </a:t>
            </a:r>
            <a:endParaRPr lang="et-EE" smtClean="0"/>
          </a:p>
          <a:p>
            <a:pPr lvl="1"/>
            <a:r>
              <a:rPr lang="en-US" smtClean="0"/>
              <a:t>Riikliku </a:t>
            </a:r>
            <a:r>
              <a:rPr lang="en-US"/>
              <a:t>rahastamise toel avaldatud teadusartiklid on kõigile vabalt kättesaadavad hiljemalt 1 a peale nende esmailmumist, vähemalt pooled </a:t>
            </a:r>
            <a:r>
              <a:rPr lang="et-EE" smtClean="0"/>
              <a:t>artiklid on kättesaadavad koheselt ja</a:t>
            </a:r>
            <a:r>
              <a:rPr lang="en-US" smtClean="0"/>
              <a:t> </a:t>
            </a:r>
            <a:r>
              <a:rPr lang="en-US"/>
              <a:t>lõplikul kujul (nn kuldne avatud juurdepääs). </a:t>
            </a:r>
            <a:endParaRPr lang="et-EE" smtClean="0"/>
          </a:p>
          <a:p>
            <a:pPr lvl="1"/>
            <a:r>
              <a:rPr lang="en-US" smtClean="0"/>
              <a:t>Kõik </a:t>
            </a:r>
            <a:r>
              <a:rPr lang="en-US"/>
              <a:t>Eestis kirjastatud (ja riiklikult rahastatud) teadusajakirjad järgivad avatud juurdepääsu põhimõtteid ja rakendavad CC BY litsentsitingimusi.</a:t>
            </a:r>
          </a:p>
          <a:p>
            <a:endParaRPr lang="en-US"/>
          </a:p>
        </p:txBody>
      </p:sp>
      <p:sp>
        <p:nvSpPr>
          <p:cNvPr id="4" name="Content Placeholder 5"/>
          <p:cNvSpPr txBox="1">
            <a:spLocks/>
          </p:cNvSpPr>
          <p:nvPr/>
        </p:nvSpPr>
        <p:spPr>
          <a:xfrm>
            <a:off x="6371733" y="1825626"/>
            <a:ext cx="5194955" cy="408498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b="1" smtClean="0"/>
              <a:t>Teadusandmed</a:t>
            </a:r>
            <a:endParaRPr lang="et-EE" b="1"/>
          </a:p>
          <a:p>
            <a:pPr lvl="1"/>
            <a:r>
              <a:rPr lang="et-EE"/>
              <a:t>Teadlaskond tunneb ja aktsepteerib avatud teaduse ja avaandmete põhimõtteid. </a:t>
            </a:r>
          </a:p>
          <a:p>
            <a:pPr lvl="1"/>
            <a:r>
              <a:rPr lang="et-EE"/>
              <a:t>Riikliku rahastamise toel kogutud teadusandmed on kõigile vabalt kättesaadavad ja taaskasutatavad (juhul kui puuduvad piiravad tegurid). </a:t>
            </a:r>
          </a:p>
          <a:p>
            <a:pPr lvl="1"/>
            <a:r>
              <a:rPr lang="et-EE"/>
              <a:t>Teadusandmed hoiustatakse usaldusväärsetes ja avatud repositooriumites ning need tehakse kättesaadavaks esimesel võimalusel. </a:t>
            </a:r>
          </a:p>
          <a:p>
            <a:endParaRPr lang="en-US"/>
          </a:p>
        </p:txBody>
      </p:sp>
    </p:spTree>
    <p:extLst>
      <p:ext uri="{BB962C8B-B14F-4D97-AF65-F5344CB8AC3E}">
        <p14:creationId xmlns:p14="http://schemas.microsoft.com/office/powerpoint/2010/main" val="18806753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Avatud teadus – meeldejätmiseks</a:t>
            </a:r>
            <a:endParaRPr lang="en-US"/>
          </a:p>
        </p:txBody>
      </p:sp>
      <p:sp>
        <p:nvSpPr>
          <p:cNvPr id="3" name="Content Placeholder 2"/>
          <p:cNvSpPr>
            <a:spLocks noGrp="1"/>
          </p:cNvSpPr>
          <p:nvPr>
            <p:ph idx="1"/>
          </p:nvPr>
        </p:nvSpPr>
        <p:spPr>
          <a:xfrm>
            <a:off x="838200" y="1825624"/>
            <a:ext cx="8513190" cy="4462053"/>
          </a:xfrm>
        </p:spPr>
        <p:txBody>
          <a:bodyPr>
            <a:normAutofit fontScale="70000" lnSpcReduction="20000"/>
          </a:bodyPr>
          <a:lstStyle/>
          <a:p>
            <a:r>
              <a:rPr lang="et-EE" smtClean="0"/>
              <a:t>Juba 2016 kevadel: ETAGi projektitaotlusele </a:t>
            </a:r>
            <a:r>
              <a:rPr lang="et-EE"/>
              <a:t>vajalik lisada andmehaldusplaan</a:t>
            </a:r>
          </a:p>
          <a:p>
            <a:pPr lvl="1"/>
            <a:r>
              <a:rPr lang="et-EE"/>
              <a:t>hinnatav kui osa infrastruktuurist – st lisaks aparaatidele jms peab olema arusaam andmete tootmisest ja deponeerimisest projekti vältel</a:t>
            </a:r>
          </a:p>
          <a:p>
            <a:r>
              <a:rPr lang="et-EE" smtClean="0"/>
              <a:t>Muudatused ETISes</a:t>
            </a:r>
          </a:p>
          <a:p>
            <a:pPr lvl="1"/>
            <a:r>
              <a:rPr lang="et-EE" smtClean="0"/>
              <a:t>publikatsiooni lisamisel nõutav kohe pdf</a:t>
            </a:r>
          </a:p>
          <a:p>
            <a:pPr lvl="1"/>
            <a:r>
              <a:rPr lang="et-EE" smtClean="0"/>
              <a:t>ETIS hakkab täitma publikatsioonide repositooriumi ja jagamise keskkonna funktsiooni</a:t>
            </a:r>
          </a:p>
          <a:p>
            <a:pPr lvl="1"/>
            <a:endParaRPr lang="et-EE" smtClean="0"/>
          </a:p>
          <a:p>
            <a:r>
              <a:rPr lang="et-EE" smtClean="0"/>
              <a:t>2016-2020: Rahastajad </a:t>
            </a:r>
            <a:r>
              <a:rPr lang="et-EE"/>
              <a:t>hakkavad </a:t>
            </a:r>
            <a:r>
              <a:rPr lang="et-EE" smtClean="0"/>
              <a:t>selgemalt nõudma teadustulemuste avatud juurdepääsu</a:t>
            </a:r>
          </a:p>
          <a:p>
            <a:pPr lvl="1"/>
            <a:r>
              <a:rPr lang="et-EE" smtClean="0"/>
              <a:t>ühel hetkel mitte OA artikkel ei pruugi olla "abikõlblik", st ei lähe tulemuste arvestuses kirja (analoogia kui pole rahastajale / projekti numbrile viidatud)</a:t>
            </a:r>
          </a:p>
          <a:p>
            <a:pPr lvl="1"/>
            <a:r>
              <a:rPr lang="et-EE"/>
              <a:t>Kui on valida OA ja mitte-OA ajakirja vahel, eelistage </a:t>
            </a:r>
            <a:r>
              <a:rPr lang="et-EE" smtClean="0"/>
              <a:t>OA</a:t>
            </a:r>
          </a:p>
          <a:p>
            <a:r>
              <a:rPr lang="et-EE" smtClean="0"/>
              <a:t>Andmete tootmist ja avaldamist hakatakse hindama</a:t>
            </a:r>
          </a:p>
          <a:p>
            <a:pPr lvl="2"/>
            <a:r>
              <a:rPr lang="et-EE" smtClean="0"/>
              <a:t>mis moel ja mis kaaluga vajab alles väljatöötamist</a:t>
            </a:r>
          </a:p>
          <a:p>
            <a:pPr lvl="1"/>
            <a:r>
              <a:rPr lang="et-EE" smtClean="0"/>
              <a:t>Andmete deponeerimisel vajalik et eraldatakse unikaalne DOI identifikaator</a:t>
            </a:r>
          </a:p>
          <a:p>
            <a:pPr lvl="1"/>
            <a:r>
              <a:rPr lang="et-EE" smtClean="0"/>
              <a:t>Vaadake </a:t>
            </a:r>
            <a:r>
              <a:rPr lang="et-EE"/>
              <a:t>oma andmeid, selgitage välja erialale sobivad </a:t>
            </a:r>
            <a:r>
              <a:rPr lang="et-EE" smtClean="0"/>
              <a:t>repositooriumid juba praegu</a:t>
            </a:r>
            <a:endParaRPr lang="et-EE"/>
          </a:p>
          <a:p>
            <a:r>
              <a:rPr lang="et-EE"/>
              <a:t>Loodetavasti ka täiendavad rahastusinstrumendid </a:t>
            </a:r>
          </a:p>
          <a:p>
            <a:pPr lvl="2"/>
            <a:endParaRPr lang="et-EE" smtClean="0"/>
          </a:p>
          <a:p>
            <a:pPr lvl="2"/>
            <a:endParaRPr lang="en-US"/>
          </a:p>
        </p:txBody>
      </p:sp>
    </p:spTree>
    <p:extLst>
      <p:ext uri="{BB962C8B-B14F-4D97-AF65-F5344CB8AC3E}">
        <p14:creationId xmlns:p14="http://schemas.microsoft.com/office/powerpoint/2010/main" val="1505345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Andmevõrgustikud?</a:t>
            </a:r>
            <a:endParaRPr lang="en-US"/>
          </a:p>
        </p:txBody>
      </p:sp>
      <p:sp>
        <p:nvSpPr>
          <p:cNvPr id="3" name="Content Placeholder 2"/>
          <p:cNvSpPr>
            <a:spLocks noGrp="1"/>
          </p:cNvSpPr>
          <p:nvPr>
            <p:ph idx="1"/>
          </p:nvPr>
        </p:nvSpPr>
        <p:spPr>
          <a:xfrm>
            <a:off x="838200" y="1825625"/>
            <a:ext cx="4962236" cy="4351338"/>
          </a:xfrm>
        </p:spPr>
        <p:txBody>
          <a:bodyPr>
            <a:normAutofit fontScale="92500" lnSpcReduction="20000"/>
          </a:bodyPr>
          <a:lstStyle/>
          <a:p>
            <a:r>
              <a:rPr lang="et-EE" smtClean="0"/>
              <a:t>Metaandmed kollektsioonide kohta</a:t>
            </a:r>
          </a:p>
          <a:p>
            <a:r>
              <a:rPr lang="et-EE" smtClean="0"/>
              <a:t>Vaatlusandmed</a:t>
            </a:r>
          </a:p>
          <a:p>
            <a:r>
              <a:rPr lang="et-EE" smtClean="0"/>
              <a:t>Analüütilised andmed</a:t>
            </a:r>
          </a:p>
          <a:p>
            <a:pPr lvl="1"/>
            <a:r>
              <a:rPr lang="et-EE" smtClean="0"/>
              <a:t>nt geenijärjestused</a:t>
            </a:r>
          </a:p>
          <a:p>
            <a:pPr lvl="1"/>
            <a:r>
              <a:rPr lang="et-EE" smtClean="0"/>
              <a:t>koostis</a:t>
            </a:r>
          </a:p>
          <a:p>
            <a:pPr lvl="1"/>
            <a:r>
              <a:rPr lang="et-EE" smtClean="0"/>
              <a:t>morfoloogia</a:t>
            </a:r>
          </a:p>
          <a:p>
            <a:r>
              <a:rPr lang="et-EE" smtClean="0"/>
              <a:t>Pildid jm failid</a:t>
            </a:r>
          </a:p>
          <a:p>
            <a:r>
              <a:rPr lang="et-EE" smtClean="0"/>
              <a:t>Eelnevaga seonduv informatsioon</a:t>
            </a:r>
          </a:p>
          <a:p>
            <a:pPr lvl="1"/>
            <a:r>
              <a:rPr lang="et-EE" smtClean="0"/>
              <a:t>klassifikatsioonid</a:t>
            </a:r>
          </a:p>
          <a:p>
            <a:pPr lvl="1"/>
            <a:r>
              <a:rPr lang="et-EE" smtClean="0"/>
              <a:t>käsikirjalised arhiivid</a:t>
            </a:r>
          </a:p>
          <a:p>
            <a:pPr lvl="1"/>
            <a:r>
              <a:rPr lang="et-EE" smtClean="0"/>
              <a:t>publikatsioonide, teadlaste ... andmed</a:t>
            </a: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338008263"/>
              </p:ext>
            </p:extLst>
          </p:nvPr>
        </p:nvGraphicFramePr>
        <p:xfrm>
          <a:off x="6096000" y="2252193"/>
          <a:ext cx="5654883" cy="1703867"/>
        </p:xfrm>
        <a:graphic>
          <a:graphicData uri="http://schemas.openxmlformats.org/drawingml/2006/table">
            <a:tbl>
              <a:tblPr>
                <a:effectLst/>
              </a:tblPr>
              <a:tblGrid>
                <a:gridCol w="2523732"/>
                <a:gridCol w="1036953"/>
                <a:gridCol w="1083385"/>
                <a:gridCol w="1010813"/>
              </a:tblGrid>
              <a:tr h="195542">
                <a:tc>
                  <a:txBody>
                    <a:bodyPr/>
                    <a:lstStyle/>
                    <a:p>
                      <a:r>
                        <a:rPr lang="et-EE" sz="900"/>
                        <a:t>Locality</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Depth (m)</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Sample No.</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l-GR" sz="900"/>
                        <a:t>δ13</a:t>
                      </a:r>
                      <a:r>
                        <a:rPr lang="et-EE" sz="900"/>
                        <a:t>C (‰)</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297987">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146.56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0.71</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297987">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146.98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0.76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297987">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147.4</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206</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1.03</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297987">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147.82</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0.97</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r h="297987">
                <a:tc>
                  <a:txBody>
                    <a:bodyPr/>
                    <a:lstStyle/>
                    <a:p>
                      <a:r>
                        <a:rPr lang="et-EE" sz="900"/>
                        <a:t>Solberga 1 core section, central Sweden</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148.225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Sol 208</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c>
                  <a:txBody>
                    <a:bodyPr/>
                    <a:lstStyle/>
                    <a:p>
                      <a:r>
                        <a:rPr lang="et-EE" sz="900"/>
                        <a:t>0.95</a:t>
                      </a:r>
                    </a:p>
                  </a:txBody>
                  <a:tcPr marL="76771" marR="76771" marT="38386" marB="38386"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solidFill>
                  </a:tcPr>
                </a:tc>
              </a:tr>
            </a:tbl>
          </a:graphicData>
        </a:graphic>
      </p:graphicFrame>
      <p:sp>
        <p:nvSpPr>
          <p:cNvPr id="5" name="Rectangle 2"/>
          <p:cNvSpPr>
            <a:spLocks noChangeArrowheads="1"/>
          </p:cNvSpPr>
          <p:nvPr/>
        </p:nvSpPr>
        <p:spPr bwMode="auto">
          <a:xfrm>
            <a:off x="6856703" y="4833387"/>
            <a:ext cx="527805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000">
                <a:latin typeface="Arial Unicode MS" panose="020B0604020202020204" pitchFamily="34" charset="-128"/>
              </a:rPr>
              <a:t>ATGATTTTCAACCTTATGGAGGTTCGGCTTCGCCGCCGTTCCCCCAGAGTGAGGTGTGGCTCCGCACCTGTCTAAATAAAATCGGGCTACATTTTACACACGGTTGCATCGGTCGAGCTGTCAATCAGCGCAAGCTATGCGACGACTCGACACACCAATTTAACACGATGATCTTTAGGATTTGAATGGTTTTTTGATGAAACGGCTGGTAATGCGGTCGTATAATCTAATAAACAACTTTTGGCAACGGATCTCTTGGTTCTCCCATCGATGAAGAACGCAGCGAAACGCGATAGGTAATGTGAATTGCAGAATGTGAATCATCGAATTTTTGAACGCACCTTGCGCTCTCCTGGACTTACATCCGGAGAGCATGCCTGTCTGAGGGCCGCGAATTTCTTCGAACGACAGCTTTTTTCTTAGGGAAAAGGTTGGCGGATCGGTATTGAGGGTTTTTGCCATTTGCACTGGCTCCCTCTAAATGCATTAGCTGGACTGTAATTGCTAGAAATAGCTAGATACTTCGTCCCTCTCCTTCTGGGTTTTGATAATTATCAAAAAACAGAAGTGATGGCCAAATCTAGAATTTCACGGTGTTGCGGTGTTGGCTTCTGAAAACCGCCCATGGCCTCGAGCAATTGAGGAAAGGGAATTTTAATTCAAACGGCCTCAGCATCAGGTAGGACTACCCG</a:t>
            </a:r>
            <a:r>
              <a:rPr lang="en-US" altLang="en-US" sz="700"/>
              <a:t> </a:t>
            </a:r>
            <a:endParaRPr lang="en-US" altLang="en-US">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9889856" y="2568015"/>
            <a:ext cx="2134490" cy="29922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3570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94818" cy="1325563"/>
          </a:xfrm>
        </p:spPr>
        <p:txBody>
          <a:bodyPr/>
          <a:lstStyle/>
          <a:p>
            <a:r>
              <a:rPr lang="et-EE" smtClean="0">
                <a:solidFill>
                  <a:srgbClr val="C00000"/>
                </a:solidFill>
              </a:rPr>
              <a:t>Kollektsioonid ja andmed:  Kellele ja milleks?</a:t>
            </a:r>
            <a:endParaRPr lang="en-US">
              <a:solidFill>
                <a:srgbClr val="C00000"/>
              </a:solidFill>
            </a:endParaRPr>
          </a:p>
        </p:txBody>
      </p:sp>
      <p:sp>
        <p:nvSpPr>
          <p:cNvPr id="3" name="Content Placeholder 2"/>
          <p:cNvSpPr>
            <a:spLocks noGrp="1"/>
          </p:cNvSpPr>
          <p:nvPr>
            <p:ph idx="1"/>
          </p:nvPr>
        </p:nvSpPr>
        <p:spPr>
          <a:xfrm>
            <a:off x="838201" y="1825624"/>
            <a:ext cx="5359400" cy="4670197"/>
          </a:xfrm>
        </p:spPr>
        <p:txBody>
          <a:bodyPr>
            <a:normAutofit/>
          </a:bodyPr>
          <a:lstStyle/>
          <a:p>
            <a:r>
              <a:rPr lang="et-EE" smtClean="0"/>
              <a:t>Eesliiniteadus</a:t>
            </a:r>
          </a:p>
          <a:p>
            <a:pPr lvl="1"/>
            <a:r>
              <a:rPr lang="et-EE" smtClean="0"/>
              <a:t>Elurikkuse mustrid</a:t>
            </a:r>
          </a:p>
          <a:p>
            <a:pPr lvl="1"/>
            <a:r>
              <a:rPr lang="et-EE" smtClean="0"/>
              <a:t>Fülogenees</a:t>
            </a:r>
          </a:p>
          <a:p>
            <a:pPr lvl="1"/>
            <a:r>
              <a:rPr lang="et-EE" smtClean="0"/>
              <a:t>Kliima ja keskkonnamuutused</a:t>
            </a:r>
          </a:p>
          <a:p>
            <a:pPr lvl="1"/>
            <a:r>
              <a:rPr lang="et-EE" smtClean="0"/>
              <a:t>...</a:t>
            </a:r>
          </a:p>
          <a:p>
            <a:pPr lvl="1"/>
            <a:endParaRPr lang="en-US"/>
          </a:p>
        </p:txBody>
      </p:sp>
      <p:graphicFrame>
        <p:nvGraphicFramePr>
          <p:cNvPr id="7" name="Content Placeholder 6"/>
          <p:cNvGraphicFramePr>
            <a:graphicFrameLocks/>
          </p:cNvGraphicFramePr>
          <p:nvPr>
            <p:extLst>
              <p:ext uri="{D42A27DB-BD31-4B8C-83A1-F6EECF244321}">
                <p14:modId xmlns:p14="http://schemas.microsoft.com/office/powerpoint/2010/main" val="3021314908"/>
              </p:ext>
            </p:extLst>
          </p:nvPr>
        </p:nvGraphicFramePr>
        <p:xfrm>
          <a:off x="5920509" y="1491815"/>
          <a:ext cx="4830618" cy="42809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4675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82116" y="0"/>
            <a:ext cx="4793843" cy="738664"/>
          </a:xfrm>
          <a:prstGeom prst="rect">
            <a:avLst/>
          </a:prstGeom>
          <a:noFill/>
        </p:spPr>
        <p:txBody>
          <a:bodyPr wrap="square" rtlCol="0">
            <a:spAutoFit/>
          </a:bodyPr>
          <a:lstStyle/>
          <a:p>
            <a:pPr algn="r"/>
            <a:r>
              <a:rPr lang="et-EE" sz="1400"/>
              <a:t>T</a:t>
            </a:r>
            <a:r>
              <a:rPr lang="et-EE" sz="1400" smtClean="0"/>
              <a:t>edersoo et al. 2014. </a:t>
            </a:r>
            <a:r>
              <a:rPr lang="et-EE" sz="1400" i="1" smtClean="0"/>
              <a:t>Science</a:t>
            </a:r>
            <a:r>
              <a:rPr lang="et-EE" sz="1400" smtClean="0"/>
              <a:t>. </a:t>
            </a:r>
            <a:r>
              <a:rPr lang="et-EE" sz="1400" smtClean="0">
                <a:hlinkClick r:id="rId2"/>
              </a:rPr>
              <a:t>http://doi.org/10.1126/science.1256688</a:t>
            </a:r>
            <a:endParaRPr lang="et-EE" sz="1400" smtClean="0"/>
          </a:p>
          <a:p>
            <a:pPr algn="r"/>
            <a:r>
              <a:rPr lang="et-EE" sz="1400" smtClean="0"/>
              <a:t>Töö aluseks on kollektsioonid ja andmebaas PlutoF/Unite.</a:t>
            </a:r>
            <a:endParaRPr lang="en-US" sz="14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873" y="730414"/>
            <a:ext cx="4655127" cy="612758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3" y="1459456"/>
            <a:ext cx="3411209" cy="437464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3775" y="2198255"/>
            <a:ext cx="3158850" cy="4319244"/>
          </a:xfrm>
          <a:prstGeom prst="rect">
            <a:avLst/>
          </a:prstGeom>
          <a:effectLst/>
        </p:spPr>
      </p:pic>
      <p:sp>
        <p:nvSpPr>
          <p:cNvPr id="10" name="TextBox 9"/>
          <p:cNvSpPr txBox="1"/>
          <p:nvPr/>
        </p:nvSpPr>
        <p:spPr>
          <a:xfrm>
            <a:off x="56333" y="5920884"/>
            <a:ext cx="4793843" cy="738664"/>
          </a:xfrm>
          <a:prstGeom prst="rect">
            <a:avLst/>
          </a:prstGeom>
          <a:noFill/>
        </p:spPr>
        <p:txBody>
          <a:bodyPr wrap="square" rtlCol="0">
            <a:spAutoFit/>
          </a:bodyPr>
          <a:lstStyle/>
          <a:p>
            <a:r>
              <a:rPr lang="et-EE" sz="1400" smtClean="0"/>
              <a:t>Davidson et al. 2015. </a:t>
            </a:r>
            <a:r>
              <a:rPr lang="et-EE" sz="1400" i="1" smtClean="0"/>
              <a:t>Science</a:t>
            </a:r>
            <a:r>
              <a:rPr lang="et-EE" sz="1400" smtClean="0"/>
              <a:t>. </a:t>
            </a:r>
            <a:r>
              <a:rPr lang="et-EE" sz="1400" smtClean="0">
                <a:hlinkClick r:id="rId6"/>
              </a:rPr>
              <a:t>http://doi.org/0.1126/science.aab1161</a:t>
            </a:r>
            <a:r>
              <a:rPr lang="et-EE" sz="1400" smtClean="0"/>
              <a:t>  </a:t>
            </a:r>
          </a:p>
          <a:p>
            <a:r>
              <a:rPr lang="et-EE" sz="1400" smtClean="0"/>
              <a:t>Töö aluseks Eesti kollektsioonid.</a:t>
            </a:r>
            <a:endParaRPr lang="en-US" sz="1400"/>
          </a:p>
        </p:txBody>
      </p:sp>
      <p:sp>
        <p:nvSpPr>
          <p:cNvPr id="11" name="Title 10"/>
          <p:cNvSpPr>
            <a:spLocks noGrp="1"/>
          </p:cNvSpPr>
          <p:nvPr>
            <p:ph type="title"/>
          </p:nvPr>
        </p:nvSpPr>
        <p:spPr/>
        <p:txBody>
          <a:bodyPr/>
          <a:lstStyle/>
          <a:p>
            <a:r>
              <a:rPr lang="et-EE" smtClean="0"/>
              <a:t>Elurikkuse mustrid</a:t>
            </a:r>
            <a:endParaRPr lang="en-US"/>
          </a:p>
        </p:txBody>
      </p:sp>
    </p:spTree>
    <p:extLst>
      <p:ext uri="{BB962C8B-B14F-4D97-AF65-F5344CB8AC3E}">
        <p14:creationId xmlns:p14="http://schemas.microsoft.com/office/powerpoint/2010/main" val="1409470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76975" cy="1325563"/>
          </a:xfrm>
        </p:spPr>
        <p:txBody>
          <a:bodyPr/>
          <a:lstStyle/>
          <a:p>
            <a:r>
              <a:rPr lang="et-EE" smtClean="0">
                <a:solidFill>
                  <a:srgbClr val="C00000"/>
                </a:solidFill>
              </a:rPr>
              <a:t>Fülogenees</a:t>
            </a:r>
            <a:endParaRPr lang="en-US">
              <a:solidFill>
                <a:srgbClr val="C00000"/>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34160"/>
          <a:stretch/>
        </p:blipFill>
        <p:spPr>
          <a:xfrm>
            <a:off x="7431792" y="2342695"/>
            <a:ext cx="4760208" cy="45153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159" y="167001"/>
            <a:ext cx="4768894" cy="2360817"/>
          </a:xfrm>
          <a:prstGeom prst="rect">
            <a:avLst/>
          </a:prstGeom>
        </p:spPr>
      </p:pic>
      <p:sp>
        <p:nvSpPr>
          <p:cNvPr id="7" name="TextBox 6"/>
          <p:cNvSpPr txBox="1"/>
          <p:nvPr/>
        </p:nvSpPr>
        <p:spPr>
          <a:xfrm>
            <a:off x="4432724" y="5868181"/>
            <a:ext cx="2999068" cy="954107"/>
          </a:xfrm>
          <a:prstGeom prst="rect">
            <a:avLst/>
          </a:prstGeom>
          <a:noFill/>
        </p:spPr>
        <p:txBody>
          <a:bodyPr wrap="square" rtlCol="0">
            <a:spAutoFit/>
          </a:bodyPr>
          <a:lstStyle/>
          <a:p>
            <a:pPr algn="r"/>
            <a:r>
              <a:rPr lang="et-EE" sz="1400" smtClean="0"/>
              <a:t>Giles et al. 2015. </a:t>
            </a:r>
            <a:r>
              <a:rPr lang="et-EE" sz="1400" i="1" smtClean="0"/>
              <a:t>Nature</a:t>
            </a:r>
            <a:r>
              <a:rPr lang="et-EE" sz="1400" smtClean="0"/>
              <a:t>. </a:t>
            </a:r>
            <a:r>
              <a:rPr lang="et-EE" sz="1400" smtClean="0">
                <a:hlinkClick r:id="rId4"/>
              </a:rPr>
              <a:t>http://doi.org/10.1038/nature14065</a:t>
            </a:r>
            <a:r>
              <a:rPr lang="et-EE" sz="1400" smtClean="0"/>
              <a:t> </a:t>
            </a:r>
          </a:p>
          <a:p>
            <a:pPr algn="r"/>
            <a:r>
              <a:rPr lang="et-EE" sz="1400" smtClean="0"/>
              <a:t>Töö aluseks TTÜ kollektsioonid ja andmebaas.</a:t>
            </a:r>
            <a:endParaRPr lang="en-US" sz="1400"/>
          </a:p>
        </p:txBody>
      </p:sp>
      <p:pic>
        <p:nvPicPr>
          <p:cNvPr id="10" name="Picture 9" descr="C:\Users\Olle\Desktop\Long et al 2014 Nature1382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475748"/>
            <a:ext cx="4603532" cy="34589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Olle\Desktop\Long et al 2014 Nature1382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536344"/>
            <a:ext cx="4415856" cy="3256094"/>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C:\Users\Olle\Desktop\Long et al 2014 Nature13825-1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579" t="10336" r="21394" b="5934"/>
          <a:stretch/>
        </p:blipFill>
        <p:spPr bwMode="auto">
          <a:xfrm>
            <a:off x="4518191" y="839873"/>
            <a:ext cx="2821968" cy="30658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41091" y="3959473"/>
            <a:ext cx="3090701" cy="954107"/>
          </a:xfrm>
          <a:prstGeom prst="rect">
            <a:avLst/>
          </a:prstGeom>
          <a:noFill/>
        </p:spPr>
        <p:txBody>
          <a:bodyPr wrap="square" rtlCol="0">
            <a:spAutoFit/>
          </a:bodyPr>
          <a:lstStyle/>
          <a:p>
            <a:r>
              <a:rPr lang="et-EE" sz="1400" smtClean="0"/>
              <a:t>Long et al. 2014. </a:t>
            </a:r>
            <a:r>
              <a:rPr lang="et-EE" sz="1400" i="1" smtClean="0"/>
              <a:t>Nature</a:t>
            </a:r>
            <a:r>
              <a:rPr lang="et-EE" sz="1400" smtClean="0"/>
              <a:t>. </a:t>
            </a:r>
            <a:r>
              <a:rPr lang="et-EE" sz="1400">
                <a:hlinkClick r:id="rId8"/>
              </a:rPr>
              <a:t>http://</a:t>
            </a:r>
            <a:r>
              <a:rPr lang="et-EE" sz="1400" smtClean="0">
                <a:hlinkClick r:id="rId8"/>
              </a:rPr>
              <a:t>dx.doi.org/10.1038/nature13825</a:t>
            </a:r>
            <a:r>
              <a:rPr lang="et-EE" sz="1400" smtClean="0"/>
              <a:t> </a:t>
            </a:r>
          </a:p>
          <a:p>
            <a:r>
              <a:rPr lang="et-EE" sz="1400" smtClean="0"/>
              <a:t>Töö aluseks TTÜ kollektsioonid ja andmebaas.</a:t>
            </a:r>
            <a:endParaRPr lang="en-US" sz="1400"/>
          </a:p>
        </p:txBody>
      </p:sp>
    </p:spTree>
    <p:extLst>
      <p:ext uri="{BB962C8B-B14F-4D97-AF65-F5344CB8AC3E}">
        <p14:creationId xmlns:p14="http://schemas.microsoft.com/office/powerpoint/2010/main" val="3314291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76975" cy="1325563"/>
          </a:xfrm>
        </p:spPr>
        <p:txBody>
          <a:bodyPr/>
          <a:lstStyle/>
          <a:p>
            <a:r>
              <a:rPr lang="et-EE" smtClean="0">
                <a:solidFill>
                  <a:srgbClr val="C00000"/>
                </a:solidFill>
              </a:rPr>
              <a:t>Kliima ja keskkonnamuutused</a:t>
            </a:r>
            <a:endParaRPr lang="en-US">
              <a:solidFill>
                <a:srgbClr val="C00000"/>
              </a:solidFill>
            </a:endParaRPr>
          </a:p>
        </p:txBody>
      </p:sp>
      <p:sp>
        <p:nvSpPr>
          <p:cNvPr id="7" name="TextBox 6"/>
          <p:cNvSpPr txBox="1"/>
          <p:nvPr/>
        </p:nvSpPr>
        <p:spPr>
          <a:xfrm>
            <a:off x="6399355" y="5337483"/>
            <a:ext cx="4037735" cy="954107"/>
          </a:xfrm>
          <a:prstGeom prst="rect">
            <a:avLst/>
          </a:prstGeom>
          <a:noFill/>
        </p:spPr>
        <p:txBody>
          <a:bodyPr wrap="square" rtlCol="0">
            <a:spAutoFit/>
          </a:bodyPr>
          <a:lstStyle/>
          <a:p>
            <a:r>
              <a:rPr lang="et-EE" sz="1400" smtClean="0"/>
              <a:t>Siluri ajastu kliima rekonstruktsioon. Trotter et al. 2015 (in press). </a:t>
            </a:r>
            <a:r>
              <a:rPr lang="et-EE" sz="1400" i="1" smtClean="0"/>
              <a:t>Palaeo3</a:t>
            </a:r>
            <a:r>
              <a:rPr lang="et-EE" sz="1400" smtClean="0"/>
              <a:t>. </a:t>
            </a:r>
            <a:r>
              <a:rPr lang="et-EE" sz="1400" smtClean="0">
                <a:hlinkClick r:id="rId2"/>
              </a:rPr>
              <a:t>http://</a:t>
            </a:r>
            <a:r>
              <a:rPr lang="en-US" sz="1400" smtClean="0">
                <a:hlinkClick r:id="rId2"/>
              </a:rPr>
              <a:t>10.1016/j.palaeo.2015.11.011</a:t>
            </a:r>
            <a:endParaRPr lang="et-EE" sz="1400" smtClean="0"/>
          </a:p>
          <a:p>
            <a:r>
              <a:rPr lang="et-EE" sz="1400" smtClean="0"/>
              <a:t>Töö aluseks TTÜ kollektsioonid (sinine joon graafikul)</a:t>
            </a:r>
            <a:endParaRPr lang="en-US" sz="14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461" y="365124"/>
            <a:ext cx="5647672" cy="4871893"/>
          </a:xfrm>
          <a:prstGeom prst="rect">
            <a:avLst/>
          </a:prstGeom>
        </p:spPr>
      </p:pic>
      <p:pic>
        <p:nvPicPr>
          <p:cNvPr id="9" name="Picture 8" descr="G:\DCIM\672NCD90\_DSC00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343" y="2693584"/>
            <a:ext cx="4713026" cy="31301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
          <p:cNvSpPr txBox="1"/>
          <p:nvPr/>
        </p:nvSpPr>
        <p:spPr>
          <a:xfrm>
            <a:off x="428894" y="5938292"/>
            <a:ext cx="479347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sz="1200" dirty="0" smtClean="0"/>
              <a:t>Cambridge’i Ülikooli teadlased Ben Slater ja Romain Guilbaud kogumas proove eelkambriumi mikrokivististe ja biomarkerite uuringuteks (Särghaua puursüdamikuhoidla, 19. okt. 2014).</a:t>
            </a:r>
            <a:endParaRPr lang="en-US" sz="1200" dirty="0"/>
          </a:p>
        </p:txBody>
      </p:sp>
    </p:spTree>
    <p:extLst>
      <p:ext uri="{BB962C8B-B14F-4D97-AF65-F5344CB8AC3E}">
        <p14:creationId xmlns:p14="http://schemas.microsoft.com/office/powerpoint/2010/main" val="1944782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276975" cy="1325563"/>
          </a:xfrm>
        </p:spPr>
        <p:txBody>
          <a:bodyPr/>
          <a:lstStyle/>
          <a:p>
            <a:r>
              <a:rPr lang="et-EE" smtClean="0">
                <a:solidFill>
                  <a:srgbClr val="C00000"/>
                </a:solidFill>
              </a:rPr>
              <a:t>Kollektsioonid ja andmed:  Kellele ja milleks?</a:t>
            </a:r>
            <a:endParaRPr lang="en-US">
              <a:solidFill>
                <a:srgbClr val="C00000"/>
              </a:solidFill>
            </a:endParaRPr>
          </a:p>
        </p:txBody>
      </p:sp>
      <p:sp>
        <p:nvSpPr>
          <p:cNvPr id="3" name="Content Placeholder 2"/>
          <p:cNvSpPr>
            <a:spLocks noGrp="1"/>
          </p:cNvSpPr>
          <p:nvPr>
            <p:ph idx="1"/>
          </p:nvPr>
        </p:nvSpPr>
        <p:spPr>
          <a:xfrm>
            <a:off x="838200" y="1825625"/>
            <a:ext cx="5920409" cy="3947102"/>
          </a:xfrm>
        </p:spPr>
        <p:txBody>
          <a:bodyPr>
            <a:normAutofit fontScale="92500" lnSpcReduction="20000"/>
          </a:bodyPr>
          <a:lstStyle/>
          <a:p>
            <a:r>
              <a:rPr lang="et-EE" smtClean="0"/>
              <a:t>Eesliiniteadus</a:t>
            </a:r>
          </a:p>
          <a:p>
            <a:pPr lvl="1"/>
            <a:r>
              <a:rPr lang="et-EE" smtClean="0"/>
              <a:t>elurikkuse mustrid </a:t>
            </a:r>
            <a:r>
              <a:rPr lang="et-EE"/>
              <a:t>ja nende areng</a:t>
            </a:r>
          </a:p>
          <a:p>
            <a:pPr lvl="1"/>
            <a:r>
              <a:rPr lang="et-EE" smtClean="0"/>
              <a:t>fülogenees</a:t>
            </a:r>
          </a:p>
          <a:p>
            <a:pPr lvl="1"/>
            <a:r>
              <a:rPr lang="et-EE" smtClean="0"/>
              <a:t>kliima- ja keskkonnamuutused</a:t>
            </a:r>
          </a:p>
          <a:p>
            <a:pPr lvl="1"/>
            <a:r>
              <a:rPr lang="et-EE" smtClean="0"/>
              <a:t>...</a:t>
            </a:r>
          </a:p>
          <a:p>
            <a:r>
              <a:rPr lang="et-EE" smtClean="0"/>
              <a:t>Keskkonnaseire, -kaitse ja planeeringud</a:t>
            </a:r>
          </a:p>
          <a:p>
            <a:pPr lvl="1"/>
            <a:r>
              <a:rPr lang="et-EE" smtClean="0"/>
              <a:t>võõrliikide, kahjurite ja haiguste levik</a:t>
            </a:r>
          </a:p>
          <a:p>
            <a:pPr lvl="1"/>
            <a:r>
              <a:rPr lang="et-EE" smtClean="0"/>
              <a:t>liigikaitse ja piirangud</a:t>
            </a:r>
          </a:p>
          <a:p>
            <a:r>
              <a:rPr lang="et-EE" smtClean="0"/>
              <a:t>Ressursid, sh maavarad</a:t>
            </a:r>
          </a:p>
          <a:p>
            <a:r>
              <a:rPr lang="et-EE" smtClean="0"/>
              <a:t>Huviteadus ja haridus</a:t>
            </a:r>
          </a:p>
          <a:p>
            <a:pPr lvl="1"/>
            <a:r>
              <a:rPr lang="et-EE" smtClean="0"/>
              <a:t>sh looduvaatlused</a:t>
            </a:r>
            <a:endParaRPr lang="en-US"/>
          </a:p>
        </p:txBody>
      </p:sp>
      <p:sp>
        <p:nvSpPr>
          <p:cNvPr id="7" name="TextBox 6"/>
          <p:cNvSpPr txBox="1"/>
          <p:nvPr/>
        </p:nvSpPr>
        <p:spPr>
          <a:xfrm>
            <a:off x="838200" y="6018768"/>
            <a:ext cx="6695632" cy="738664"/>
          </a:xfrm>
          <a:prstGeom prst="rect">
            <a:avLst/>
          </a:prstGeom>
          <a:noFill/>
        </p:spPr>
        <p:txBody>
          <a:bodyPr wrap="square" rtlCol="0">
            <a:spAutoFit/>
          </a:bodyPr>
          <a:lstStyle/>
          <a:p>
            <a:pPr algn="r"/>
            <a:r>
              <a:rPr lang="et-EE" sz="1400"/>
              <a:t>Loodusheli mobiiliäpp: </a:t>
            </a:r>
            <a:r>
              <a:rPr lang="et-EE" sz="1400">
                <a:hlinkClick r:id="rId2"/>
              </a:rPr>
              <a:t>https://</a:t>
            </a:r>
            <a:r>
              <a:rPr lang="et-EE" sz="1400" smtClean="0">
                <a:hlinkClick r:id="rId2"/>
              </a:rPr>
              <a:t>play.google.com/store/apps/details?id=ee.loodusheli.mobile.helivaatlus</a:t>
            </a:r>
            <a:endParaRPr lang="et-EE" sz="1400" smtClean="0"/>
          </a:p>
          <a:p>
            <a:pPr algn="r"/>
            <a:r>
              <a:rPr lang="et-EE" sz="1400" smtClean="0"/>
              <a:t>Toote aluseks on andmebaas PlutoF</a:t>
            </a:r>
            <a:endParaRPr lang="en-US" sz="14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510" y="3155804"/>
            <a:ext cx="3964362" cy="3281632"/>
          </a:xfrm>
          <a:prstGeom prst="rect">
            <a:avLst/>
          </a:prstGeom>
        </p:spPr>
      </p:pic>
      <p:pic>
        <p:nvPicPr>
          <p:cNvPr id="1026" name="Picture 2" descr="http://geokogud.info/di.php?f=/data/git/images/specimen/398/398-939.jpg&amp;w=1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8510" y="0"/>
            <a:ext cx="3964362" cy="26325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758510" y="2632584"/>
            <a:ext cx="4059645" cy="523220"/>
          </a:xfrm>
          <a:prstGeom prst="rect">
            <a:avLst/>
          </a:prstGeom>
          <a:noFill/>
        </p:spPr>
        <p:txBody>
          <a:bodyPr wrap="square" rtlCol="0">
            <a:spAutoFit/>
          </a:bodyPr>
          <a:lstStyle/>
          <a:p>
            <a:pPr algn="r"/>
            <a:r>
              <a:rPr lang="et-EE" sz="1400" smtClean="0"/>
              <a:t>Fosforiit: </a:t>
            </a:r>
            <a:r>
              <a:rPr lang="en-US" sz="1400" smtClean="0">
                <a:hlinkClick r:id="rId5"/>
              </a:rPr>
              <a:t>http</a:t>
            </a:r>
            <a:r>
              <a:rPr lang="en-US" sz="1400">
                <a:hlinkClick r:id="rId5"/>
              </a:rPr>
              <a:t>://</a:t>
            </a:r>
            <a:r>
              <a:rPr lang="en-US" sz="1400" smtClean="0">
                <a:hlinkClick r:id="rId5"/>
              </a:rPr>
              <a:t>geokogud.info/specimen/128498</a:t>
            </a:r>
            <a:endParaRPr lang="et-EE" sz="1400"/>
          </a:p>
          <a:p>
            <a:pPr algn="r"/>
            <a:endParaRPr lang="et-EE" sz="1400" smtClean="0"/>
          </a:p>
        </p:txBody>
      </p:sp>
    </p:spTree>
    <p:extLst>
      <p:ext uri="{BB962C8B-B14F-4D97-AF65-F5344CB8AC3E}">
        <p14:creationId xmlns:p14="http://schemas.microsoft.com/office/powerpoint/2010/main" val="21605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674</TotalTime>
  <Words>2825</Words>
  <Application>Microsoft Office PowerPoint</Application>
  <PresentationFormat>Widescreen</PresentationFormat>
  <Paragraphs>460</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 Unicode MS</vt:lpstr>
      <vt:lpstr>ＭＳ Ｐゴシック</vt:lpstr>
      <vt:lpstr>Arial</vt:lpstr>
      <vt:lpstr>Calibri</vt:lpstr>
      <vt:lpstr>Calibri Light</vt:lpstr>
      <vt:lpstr>Office Theme</vt:lpstr>
      <vt:lpstr>NATARC  Natural history archives and information network</vt:lpstr>
      <vt:lpstr>NATARC  Loodusteaduslikud arhiivid ja andmevõrgustik</vt:lpstr>
      <vt:lpstr>Arhiivid?</vt:lpstr>
      <vt:lpstr>Andmevõrgustikud?</vt:lpstr>
      <vt:lpstr>Kollektsioonid ja andmed:  Kellele ja milleks?</vt:lpstr>
      <vt:lpstr>Elurikkuse mustrid</vt:lpstr>
      <vt:lpstr>Fülogenees</vt:lpstr>
      <vt:lpstr>Kliima ja keskkonnamuutused</vt:lpstr>
      <vt:lpstr>Kollektsioonid ja andmed:  Kellele ja milleks?</vt:lpstr>
      <vt:lpstr>NATARC konsortsium</vt:lpstr>
      <vt:lpstr>NATARC 2012-2015</vt:lpstr>
      <vt:lpstr>Kollektsioonihoidlad</vt:lpstr>
      <vt:lpstr>TTÜ roll: maapõue arhiivi hoidlad Särghaual </vt:lpstr>
      <vt:lpstr>Aparatuur kogude kasutamiseks ja digiteerimiseks</vt:lpstr>
      <vt:lpstr>e-taristu: elurikkuse ja maateaduse infosüsteemid</vt:lpstr>
      <vt:lpstr>PowerPoint Presentation</vt:lpstr>
      <vt:lpstr>Rahvusvahelised koostöövõrgustikud</vt:lpstr>
      <vt:lpstr>DataCite ja DOI</vt:lpstr>
      <vt:lpstr>DataCite Eesti näide geokogude andmebaasis</vt:lpstr>
      <vt:lpstr>Taristu kasutamine ja avatus</vt:lpstr>
      <vt:lpstr>Andmebaaside kasutus</vt:lpstr>
      <vt:lpstr>NATARC II  Eesti rahvuslik loodusmuuseum</vt:lpstr>
      <vt:lpstr>NATARC kui Eesti virtuaalne loodusmuuseum</vt:lpstr>
      <vt:lpstr>Jätkutaotluse prioriteedid</vt:lpstr>
      <vt:lpstr>Ehitus ja aparatuur</vt:lpstr>
      <vt:lpstr>Infosüsteemide edasiarendus</vt:lpstr>
      <vt:lpstr>NATARC teenused TTÜs ja laiemalt</vt:lpstr>
      <vt:lpstr>Tänan</vt:lpstr>
      <vt:lpstr>Avatud teadus – mis ja milleks?</vt:lpstr>
      <vt:lpstr>Avatud teadus – mis ja milleks?</vt:lpstr>
      <vt:lpstr>Avatud teadus maailmas </vt:lpstr>
      <vt:lpstr>Avatud teadus lähiriikides</vt:lpstr>
      <vt:lpstr>Eesti seisukohad</vt:lpstr>
      <vt:lpstr>ETAGi avatud teaduse ekspertkomisjon</vt:lpstr>
      <vt:lpstr>Eesti strateegiline eesmärk (2020)</vt:lpstr>
      <vt:lpstr>Avatud teadus – meeldejätmiseks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NATARC  Natural history archives and information network</dc:title>
  <dc:creator>Olle Hints</dc:creator>
  <cp:lastModifiedBy>Olle Hints</cp:lastModifiedBy>
  <cp:revision>71</cp:revision>
  <dcterms:created xsi:type="dcterms:W3CDTF">2015-12-08T12:45:23Z</dcterms:created>
  <dcterms:modified xsi:type="dcterms:W3CDTF">2015-12-09T09:38:16Z</dcterms:modified>
</cp:coreProperties>
</file>